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4" r:id="rId13"/>
    <p:sldId id="273" r:id="rId14"/>
    <p:sldId id="274" r:id="rId15"/>
    <p:sldId id="270" r:id="rId16"/>
    <p:sldId id="269" r:id="rId17"/>
    <p:sldId id="265" r:id="rId18"/>
    <p:sldId id="275" r:id="rId19"/>
    <p:sldId id="276" r:id="rId20"/>
    <p:sldId id="271" r:id="rId21"/>
    <p:sldId id="272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DB40BB4-75D9-1143-804D-B839239600F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6"/>
            <p14:sldId id="267"/>
            <p14:sldId id="268"/>
            <p14:sldId id="263"/>
            <p14:sldId id="264"/>
            <p14:sldId id="273"/>
            <p14:sldId id="274"/>
            <p14:sldId id="270"/>
            <p14:sldId id="269"/>
            <p14:sldId id="265"/>
            <p14:sldId id="275"/>
            <p14:sldId id="276"/>
            <p14:sldId id="271"/>
            <p14:sldId id="272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83739"/>
  </p:normalViewPr>
  <p:slideViewPr>
    <p:cSldViewPr snapToGrid="0">
      <p:cViewPr varScale="1">
        <p:scale>
          <a:sx n="94" d="100"/>
          <a:sy n="94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10F29D-81D6-44C5-B265-CD3D917DAA2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5732468-912D-46EF-9F98-29E33F0997A7}">
      <dgm:prSet/>
      <dgm:spPr/>
      <dgm:t>
        <a:bodyPr/>
        <a:lstStyle/>
        <a:p>
          <a:pPr>
            <a:defRPr b="1"/>
          </a:pPr>
          <a:r>
            <a:rPr lang="en-US"/>
            <a:t>Purpose : </a:t>
          </a:r>
        </a:p>
      </dgm:t>
    </dgm:pt>
    <dgm:pt modelId="{5A9A8FBF-EA06-48AE-A3E0-1938F4F88FF9}" type="parTrans" cxnId="{67D7A7A5-7367-4FA9-9746-EBD7ABBAF888}">
      <dgm:prSet/>
      <dgm:spPr/>
      <dgm:t>
        <a:bodyPr/>
        <a:lstStyle/>
        <a:p>
          <a:endParaRPr lang="en-US"/>
        </a:p>
      </dgm:t>
    </dgm:pt>
    <dgm:pt modelId="{316B1744-9C29-4948-9701-B95853E132B8}" type="sibTrans" cxnId="{67D7A7A5-7367-4FA9-9746-EBD7ABBAF888}">
      <dgm:prSet/>
      <dgm:spPr/>
      <dgm:t>
        <a:bodyPr/>
        <a:lstStyle/>
        <a:p>
          <a:endParaRPr lang="en-US"/>
        </a:p>
      </dgm:t>
    </dgm:pt>
    <dgm:pt modelId="{92ABE196-37DE-4439-A02E-5F7F789916A0}">
      <dgm:prSet/>
      <dgm:spPr/>
      <dgm:t>
        <a:bodyPr/>
        <a:lstStyle/>
        <a:p>
          <a:r>
            <a:rPr lang="en-US"/>
            <a:t>Understanding past research of clustering techniques for COVID-19 Dataset.</a:t>
          </a:r>
        </a:p>
      </dgm:t>
    </dgm:pt>
    <dgm:pt modelId="{C76C776D-AA85-48DE-9A8C-6CCD72CCA1D6}" type="parTrans" cxnId="{93256F93-7327-478B-87A7-E82BCF731A2E}">
      <dgm:prSet/>
      <dgm:spPr/>
      <dgm:t>
        <a:bodyPr/>
        <a:lstStyle/>
        <a:p>
          <a:endParaRPr lang="en-US"/>
        </a:p>
      </dgm:t>
    </dgm:pt>
    <dgm:pt modelId="{495389A0-2E6F-46EE-9454-48F126CF02E0}" type="sibTrans" cxnId="{93256F93-7327-478B-87A7-E82BCF731A2E}">
      <dgm:prSet/>
      <dgm:spPr/>
      <dgm:t>
        <a:bodyPr/>
        <a:lstStyle/>
        <a:p>
          <a:endParaRPr lang="en-US"/>
        </a:p>
      </dgm:t>
    </dgm:pt>
    <dgm:pt modelId="{CB7451A6-6F37-44C8-B990-673EFB39E10F}">
      <dgm:prSet/>
      <dgm:spPr/>
      <dgm:t>
        <a:bodyPr/>
        <a:lstStyle/>
        <a:p>
          <a:pPr>
            <a:defRPr b="1"/>
          </a:pPr>
          <a:r>
            <a:rPr lang="en-US"/>
            <a:t>Key Data Sources: </a:t>
          </a:r>
        </a:p>
      </dgm:t>
    </dgm:pt>
    <dgm:pt modelId="{5E171262-C01D-4949-9E7F-0F7F6435C2C4}" type="parTrans" cxnId="{86B19018-C6DB-469D-91B4-AAD158C2871C}">
      <dgm:prSet/>
      <dgm:spPr/>
      <dgm:t>
        <a:bodyPr/>
        <a:lstStyle/>
        <a:p>
          <a:endParaRPr lang="en-US"/>
        </a:p>
      </dgm:t>
    </dgm:pt>
    <dgm:pt modelId="{C6D3C5E2-A63F-4FD5-9FB9-1A08BE922A02}" type="sibTrans" cxnId="{86B19018-C6DB-469D-91B4-AAD158C2871C}">
      <dgm:prSet/>
      <dgm:spPr/>
      <dgm:t>
        <a:bodyPr/>
        <a:lstStyle/>
        <a:p>
          <a:endParaRPr lang="en-US"/>
        </a:p>
      </dgm:t>
    </dgm:pt>
    <dgm:pt modelId="{7DD4474E-23C3-45CC-B179-438886DCA42E}">
      <dgm:prSet/>
      <dgm:spPr/>
      <dgm:t>
        <a:bodyPr/>
        <a:lstStyle/>
        <a:p>
          <a:r>
            <a:rPr lang="en-US" dirty="0"/>
            <a:t>WHO, Our World in Data, Centers for Disease Control and Prevention, Johns Hopkins University </a:t>
          </a:r>
        </a:p>
      </dgm:t>
    </dgm:pt>
    <dgm:pt modelId="{C434F663-451E-489D-A3C7-59A29E60C3E3}" type="parTrans" cxnId="{25FFA966-F342-4F37-BAAF-BA1AD7EDEC91}">
      <dgm:prSet/>
      <dgm:spPr/>
      <dgm:t>
        <a:bodyPr/>
        <a:lstStyle/>
        <a:p>
          <a:endParaRPr lang="en-US"/>
        </a:p>
      </dgm:t>
    </dgm:pt>
    <dgm:pt modelId="{865F3391-0CF0-43C4-924C-A799D27870BB}" type="sibTrans" cxnId="{25FFA966-F342-4F37-BAAF-BA1AD7EDEC91}">
      <dgm:prSet/>
      <dgm:spPr/>
      <dgm:t>
        <a:bodyPr/>
        <a:lstStyle/>
        <a:p>
          <a:endParaRPr lang="en-US"/>
        </a:p>
      </dgm:t>
    </dgm:pt>
    <dgm:pt modelId="{EE605000-9792-4098-B5A0-22529BC9A9F1}">
      <dgm:prSet/>
      <dgm:spPr/>
      <dgm:t>
        <a:bodyPr/>
        <a:lstStyle/>
        <a:p>
          <a:pPr>
            <a:defRPr b="1"/>
          </a:pPr>
          <a:r>
            <a:rPr lang="en-US"/>
            <a:t>Important Findings:</a:t>
          </a:r>
        </a:p>
      </dgm:t>
    </dgm:pt>
    <dgm:pt modelId="{8DDB2067-0402-4224-BB84-024148091914}" type="parTrans" cxnId="{1B1B425E-D2A9-4714-9ACE-D977D609971B}">
      <dgm:prSet/>
      <dgm:spPr/>
      <dgm:t>
        <a:bodyPr/>
        <a:lstStyle/>
        <a:p>
          <a:endParaRPr lang="en-US"/>
        </a:p>
      </dgm:t>
    </dgm:pt>
    <dgm:pt modelId="{9AD8DAC3-2420-4EDB-9B13-10154BF803C2}" type="sibTrans" cxnId="{1B1B425E-D2A9-4714-9ACE-D977D609971B}">
      <dgm:prSet/>
      <dgm:spPr/>
      <dgm:t>
        <a:bodyPr/>
        <a:lstStyle/>
        <a:p>
          <a:endParaRPr lang="en-US"/>
        </a:p>
      </dgm:t>
    </dgm:pt>
    <dgm:pt modelId="{89F610F7-EA0C-46E3-AA20-657396B94292}">
      <dgm:prSet/>
      <dgm:spPr/>
      <dgm:t>
        <a:bodyPr/>
        <a:lstStyle/>
        <a:p>
          <a:r>
            <a:rPr lang="en-US"/>
            <a:t>K-means and hierarchical clustering are popular for speed.</a:t>
          </a:r>
        </a:p>
      </dgm:t>
    </dgm:pt>
    <dgm:pt modelId="{9322A8AF-B0BE-48EC-84E4-9CA276C461FC}" type="parTrans" cxnId="{1AECF501-FA2F-4DE4-8968-709E62F62D2C}">
      <dgm:prSet/>
      <dgm:spPr/>
      <dgm:t>
        <a:bodyPr/>
        <a:lstStyle/>
        <a:p>
          <a:endParaRPr lang="en-US"/>
        </a:p>
      </dgm:t>
    </dgm:pt>
    <dgm:pt modelId="{21D9D6BD-FE00-46A2-A37C-D5CAFFD2569D}" type="sibTrans" cxnId="{1AECF501-FA2F-4DE4-8968-709E62F62D2C}">
      <dgm:prSet/>
      <dgm:spPr/>
      <dgm:t>
        <a:bodyPr/>
        <a:lstStyle/>
        <a:p>
          <a:endParaRPr lang="en-US"/>
        </a:p>
      </dgm:t>
    </dgm:pt>
    <dgm:pt modelId="{709C10B8-E6EA-4B67-92BB-947F6B7833D9}">
      <dgm:prSet/>
      <dgm:spPr/>
      <dgm:t>
        <a:bodyPr/>
        <a:lstStyle/>
        <a:p>
          <a:r>
            <a:rPr lang="en-US" dirty="0"/>
            <a:t>Fuzzy allows details and flexible analysis</a:t>
          </a:r>
        </a:p>
      </dgm:t>
    </dgm:pt>
    <dgm:pt modelId="{2F22DAAA-2FD5-4FCB-91B7-8D2625F47FEB}" type="parTrans" cxnId="{56E05CB8-5131-44F5-BD32-4776A77CE2C5}">
      <dgm:prSet/>
      <dgm:spPr/>
      <dgm:t>
        <a:bodyPr/>
        <a:lstStyle/>
        <a:p>
          <a:endParaRPr lang="en-US"/>
        </a:p>
      </dgm:t>
    </dgm:pt>
    <dgm:pt modelId="{2388EA04-CEA7-443F-970C-257D2FCCC0CD}" type="sibTrans" cxnId="{56E05CB8-5131-44F5-BD32-4776A77CE2C5}">
      <dgm:prSet/>
      <dgm:spPr/>
      <dgm:t>
        <a:bodyPr/>
        <a:lstStyle/>
        <a:p>
          <a:endParaRPr lang="en-US"/>
        </a:p>
      </dgm:t>
    </dgm:pt>
    <dgm:pt modelId="{04F3AB1F-B5E6-4E78-99EA-985003BBF184}" type="pres">
      <dgm:prSet presAssocID="{9610F29D-81D6-44C5-B265-CD3D917DAA2E}" presName="root" presStyleCnt="0">
        <dgm:presLayoutVars>
          <dgm:dir/>
          <dgm:resizeHandles val="exact"/>
        </dgm:presLayoutVars>
      </dgm:prSet>
      <dgm:spPr/>
    </dgm:pt>
    <dgm:pt modelId="{ED0C9C66-CCD8-42B8-87E1-F766E9FFA481}" type="pres">
      <dgm:prSet presAssocID="{35732468-912D-46EF-9F98-29E33F0997A7}" presName="compNode" presStyleCnt="0"/>
      <dgm:spPr/>
    </dgm:pt>
    <dgm:pt modelId="{F1A0D207-3C6F-4139-A4D4-67A642B5C1A6}" type="pres">
      <dgm:prSet presAssocID="{35732468-912D-46EF-9F98-29E33F0997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5D97A3E-84F8-4666-97E0-00DB9961D471}" type="pres">
      <dgm:prSet presAssocID="{35732468-912D-46EF-9F98-29E33F0997A7}" presName="iconSpace" presStyleCnt="0"/>
      <dgm:spPr/>
    </dgm:pt>
    <dgm:pt modelId="{89AB7C46-2B50-461A-B1D6-AF4284E0C7F2}" type="pres">
      <dgm:prSet presAssocID="{35732468-912D-46EF-9F98-29E33F0997A7}" presName="parTx" presStyleLbl="revTx" presStyleIdx="0" presStyleCnt="6">
        <dgm:presLayoutVars>
          <dgm:chMax val="0"/>
          <dgm:chPref val="0"/>
        </dgm:presLayoutVars>
      </dgm:prSet>
      <dgm:spPr/>
    </dgm:pt>
    <dgm:pt modelId="{EAAA3AF8-E41B-45FE-8362-EC4C55120160}" type="pres">
      <dgm:prSet presAssocID="{35732468-912D-46EF-9F98-29E33F0997A7}" presName="txSpace" presStyleCnt="0"/>
      <dgm:spPr/>
    </dgm:pt>
    <dgm:pt modelId="{7840068C-F882-44E1-8934-62AA58AC74AE}" type="pres">
      <dgm:prSet presAssocID="{35732468-912D-46EF-9F98-29E33F0997A7}" presName="desTx" presStyleLbl="revTx" presStyleIdx="1" presStyleCnt="6">
        <dgm:presLayoutVars/>
      </dgm:prSet>
      <dgm:spPr/>
    </dgm:pt>
    <dgm:pt modelId="{4814C5BB-8A84-40F6-B625-46279BB34A7F}" type="pres">
      <dgm:prSet presAssocID="{316B1744-9C29-4948-9701-B95853E132B8}" presName="sibTrans" presStyleCnt="0"/>
      <dgm:spPr/>
    </dgm:pt>
    <dgm:pt modelId="{9404C68A-4502-4BD6-93AD-E2D37B38A185}" type="pres">
      <dgm:prSet presAssocID="{CB7451A6-6F37-44C8-B990-673EFB39E10F}" presName="compNode" presStyleCnt="0"/>
      <dgm:spPr/>
    </dgm:pt>
    <dgm:pt modelId="{A50E7DB2-9904-43D6-A13E-33CDC35D2942}" type="pres">
      <dgm:prSet presAssocID="{CB7451A6-6F37-44C8-B990-673EFB39E1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53C7019F-3712-4942-B3C6-46CCB8D93E33}" type="pres">
      <dgm:prSet presAssocID="{CB7451A6-6F37-44C8-B990-673EFB39E10F}" presName="iconSpace" presStyleCnt="0"/>
      <dgm:spPr/>
    </dgm:pt>
    <dgm:pt modelId="{2E3ABC3D-7778-4659-A2B5-18ACC4B7FD25}" type="pres">
      <dgm:prSet presAssocID="{CB7451A6-6F37-44C8-B990-673EFB39E10F}" presName="parTx" presStyleLbl="revTx" presStyleIdx="2" presStyleCnt="6">
        <dgm:presLayoutVars>
          <dgm:chMax val="0"/>
          <dgm:chPref val="0"/>
        </dgm:presLayoutVars>
      </dgm:prSet>
      <dgm:spPr/>
    </dgm:pt>
    <dgm:pt modelId="{EAF83E24-0BAD-4707-99A9-F36FC8D33EE1}" type="pres">
      <dgm:prSet presAssocID="{CB7451A6-6F37-44C8-B990-673EFB39E10F}" presName="txSpace" presStyleCnt="0"/>
      <dgm:spPr/>
    </dgm:pt>
    <dgm:pt modelId="{74182AA6-62BB-4920-8DC8-E10769063E32}" type="pres">
      <dgm:prSet presAssocID="{CB7451A6-6F37-44C8-B990-673EFB39E10F}" presName="desTx" presStyleLbl="revTx" presStyleIdx="3" presStyleCnt="6">
        <dgm:presLayoutVars/>
      </dgm:prSet>
      <dgm:spPr/>
    </dgm:pt>
    <dgm:pt modelId="{7F1EDA30-1901-49E3-B77E-140239FB84B5}" type="pres">
      <dgm:prSet presAssocID="{C6D3C5E2-A63F-4FD5-9FB9-1A08BE922A02}" presName="sibTrans" presStyleCnt="0"/>
      <dgm:spPr/>
    </dgm:pt>
    <dgm:pt modelId="{422998E5-63F5-401A-BD45-D9EA33C9222F}" type="pres">
      <dgm:prSet presAssocID="{EE605000-9792-4098-B5A0-22529BC9A9F1}" presName="compNode" presStyleCnt="0"/>
      <dgm:spPr/>
    </dgm:pt>
    <dgm:pt modelId="{C50A2F73-02F7-4FEE-A912-C6C7D3924CFE}" type="pres">
      <dgm:prSet presAssocID="{EE605000-9792-4098-B5A0-22529BC9A9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B6E5E358-B845-404D-A121-DD48DA7BF73E}" type="pres">
      <dgm:prSet presAssocID="{EE605000-9792-4098-B5A0-22529BC9A9F1}" presName="iconSpace" presStyleCnt="0"/>
      <dgm:spPr/>
    </dgm:pt>
    <dgm:pt modelId="{A7B3D588-7AD8-4E6B-89B9-0199EEA8AEE0}" type="pres">
      <dgm:prSet presAssocID="{EE605000-9792-4098-B5A0-22529BC9A9F1}" presName="parTx" presStyleLbl="revTx" presStyleIdx="4" presStyleCnt="6">
        <dgm:presLayoutVars>
          <dgm:chMax val="0"/>
          <dgm:chPref val="0"/>
        </dgm:presLayoutVars>
      </dgm:prSet>
      <dgm:spPr/>
    </dgm:pt>
    <dgm:pt modelId="{98C0E326-7913-44F6-B952-2FA47AC47CB8}" type="pres">
      <dgm:prSet presAssocID="{EE605000-9792-4098-B5A0-22529BC9A9F1}" presName="txSpace" presStyleCnt="0"/>
      <dgm:spPr/>
    </dgm:pt>
    <dgm:pt modelId="{198C33D3-6FD6-4F1E-830C-AC8C86CF2EE4}" type="pres">
      <dgm:prSet presAssocID="{EE605000-9792-4098-B5A0-22529BC9A9F1}" presName="desTx" presStyleLbl="revTx" presStyleIdx="5" presStyleCnt="6">
        <dgm:presLayoutVars/>
      </dgm:prSet>
      <dgm:spPr/>
    </dgm:pt>
  </dgm:ptLst>
  <dgm:cxnLst>
    <dgm:cxn modelId="{1AECF501-FA2F-4DE4-8968-709E62F62D2C}" srcId="{EE605000-9792-4098-B5A0-22529BC9A9F1}" destId="{89F610F7-EA0C-46E3-AA20-657396B94292}" srcOrd="0" destOrd="0" parTransId="{9322A8AF-B0BE-48EC-84E4-9CA276C461FC}" sibTransId="{21D9D6BD-FE00-46A2-A37C-D5CAFFD2569D}"/>
    <dgm:cxn modelId="{2E319317-E4E7-441C-B6B7-6AFB6CA00C9D}" type="presOf" srcId="{92ABE196-37DE-4439-A02E-5F7F789916A0}" destId="{7840068C-F882-44E1-8934-62AA58AC74AE}" srcOrd="0" destOrd="0" presId="urn:microsoft.com/office/officeart/2018/2/layout/IconLabelDescriptionList"/>
    <dgm:cxn modelId="{86B19018-C6DB-469D-91B4-AAD158C2871C}" srcId="{9610F29D-81D6-44C5-B265-CD3D917DAA2E}" destId="{CB7451A6-6F37-44C8-B990-673EFB39E10F}" srcOrd="1" destOrd="0" parTransId="{5E171262-C01D-4949-9E7F-0F7F6435C2C4}" sibTransId="{C6D3C5E2-A63F-4FD5-9FB9-1A08BE922A02}"/>
    <dgm:cxn modelId="{7060FA57-6FAB-43D2-BFE1-811DA7985E90}" type="presOf" srcId="{CB7451A6-6F37-44C8-B990-673EFB39E10F}" destId="{2E3ABC3D-7778-4659-A2B5-18ACC4B7FD25}" srcOrd="0" destOrd="0" presId="urn:microsoft.com/office/officeart/2018/2/layout/IconLabelDescriptionList"/>
    <dgm:cxn modelId="{1B1B425E-D2A9-4714-9ACE-D977D609971B}" srcId="{9610F29D-81D6-44C5-B265-CD3D917DAA2E}" destId="{EE605000-9792-4098-B5A0-22529BC9A9F1}" srcOrd="2" destOrd="0" parTransId="{8DDB2067-0402-4224-BB84-024148091914}" sibTransId="{9AD8DAC3-2420-4EDB-9B13-10154BF803C2}"/>
    <dgm:cxn modelId="{25FFA966-F342-4F37-BAAF-BA1AD7EDEC91}" srcId="{CB7451A6-6F37-44C8-B990-673EFB39E10F}" destId="{7DD4474E-23C3-45CC-B179-438886DCA42E}" srcOrd="0" destOrd="0" parTransId="{C434F663-451E-489D-A3C7-59A29E60C3E3}" sibTransId="{865F3391-0CF0-43C4-924C-A799D27870BB}"/>
    <dgm:cxn modelId="{E1AEE47D-15A2-45B7-A08D-33DA2D30F410}" type="presOf" srcId="{9610F29D-81D6-44C5-B265-CD3D917DAA2E}" destId="{04F3AB1F-B5E6-4E78-99EA-985003BBF184}" srcOrd="0" destOrd="0" presId="urn:microsoft.com/office/officeart/2018/2/layout/IconLabelDescriptionList"/>
    <dgm:cxn modelId="{05FC637F-EB5F-4BD4-AE3F-BF715E800A99}" type="presOf" srcId="{35732468-912D-46EF-9F98-29E33F0997A7}" destId="{89AB7C46-2B50-461A-B1D6-AF4284E0C7F2}" srcOrd="0" destOrd="0" presId="urn:microsoft.com/office/officeart/2018/2/layout/IconLabelDescriptionList"/>
    <dgm:cxn modelId="{12A22882-4AC6-4BFA-8D8A-A8C8791FFB57}" type="presOf" srcId="{EE605000-9792-4098-B5A0-22529BC9A9F1}" destId="{A7B3D588-7AD8-4E6B-89B9-0199EEA8AEE0}" srcOrd="0" destOrd="0" presId="urn:microsoft.com/office/officeart/2018/2/layout/IconLabelDescriptionList"/>
    <dgm:cxn modelId="{93256F93-7327-478B-87A7-E82BCF731A2E}" srcId="{35732468-912D-46EF-9F98-29E33F0997A7}" destId="{92ABE196-37DE-4439-A02E-5F7F789916A0}" srcOrd="0" destOrd="0" parTransId="{C76C776D-AA85-48DE-9A8C-6CCD72CCA1D6}" sibTransId="{495389A0-2E6F-46EE-9454-48F126CF02E0}"/>
    <dgm:cxn modelId="{67D7A7A5-7367-4FA9-9746-EBD7ABBAF888}" srcId="{9610F29D-81D6-44C5-B265-CD3D917DAA2E}" destId="{35732468-912D-46EF-9F98-29E33F0997A7}" srcOrd="0" destOrd="0" parTransId="{5A9A8FBF-EA06-48AE-A3E0-1938F4F88FF9}" sibTransId="{316B1744-9C29-4948-9701-B95853E132B8}"/>
    <dgm:cxn modelId="{56E05CB8-5131-44F5-BD32-4776A77CE2C5}" srcId="{EE605000-9792-4098-B5A0-22529BC9A9F1}" destId="{709C10B8-E6EA-4B67-92BB-947F6B7833D9}" srcOrd="1" destOrd="0" parTransId="{2F22DAAA-2FD5-4FCB-91B7-8D2625F47FEB}" sibTransId="{2388EA04-CEA7-443F-970C-257D2FCCC0CD}"/>
    <dgm:cxn modelId="{8C32F5C7-A345-4A4C-9E7E-02D624F68214}" type="presOf" srcId="{709C10B8-E6EA-4B67-92BB-947F6B7833D9}" destId="{198C33D3-6FD6-4F1E-830C-AC8C86CF2EE4}" srcOrd="0" destOrd="1" presId="urn:microsoft.com/office/officeart/2018/2/layout/IconLabelDescriptionList"/>
    <dgm:cxn modelId="{C10F61D9-1896-42B4-BEBF-6AAB71359C4D}" type="presOf" srcId="{7DD4474E-23C3-45CC-B179-438886DCA42E}" destId="{74182AA6-62BB-4920-8DC8-E10769063E32}" srcOrd="0" destOrd="0" presId="urn:microsoft.com/office/officeart/2018/2/layout/IconLabelDescriptionList"/>
    <dgm:cxn modelId="{B17AFDDA-7AC4-4FA0-8BDD-6AA3BB09EE09}" type="presOf" srcId="{89F610F7-EA0C-46E3-AA20-657396B94292}" destId="{198C33D3-6FD6-4F1E-830C-AC8C86CF2EE4}" srcOrd="0" destOrd="0" presId="urn:microsoft.com/office/officeart/2018/2/layout/IconLabelDescriptionList"/>
    <dgm:cxn modelId="{8F805E87-7696-4E48-8C48-F52957D4F7B4}" type="presParOf" srcId="{04F3AB1F-B5E6-4E78-99EA-985003BBF184}" destId="{ED0C9C66-CCD8-42B8-87E1-F766E9FFA481}" srcOrd="0" destOrd="0" presId="urn:microsoft.com/office/officeart/2018/2/layout/IconLabelDescriptionList"/>
    <dgm:cxn modelId="{B08C1887-3AFA-4C72-BFE6-3148441034AA}" type="presParOf" srcId="{ED0C9C66-CCD8-42B8-87E1-F766E9FFA481}" destId="{F1A0D207-3C6F-4139-A4D4-67A642B5C1A6}" srcOrd="0" destOrd="0" presId="urn:microsoft.com/office/officeart/2018/2/layout/IconLabelDescriptionList"/>
    <dgm:cxn modelId="{C570A7E1-7EAF-470D-AEAD-94D8ABAD835D}" type="presParOf" srcId="{ED0C9C66-CCD8-42B8-87E1-F766E9FFA481}" destId="{35D97A3E-84F8-4666-97E0-00DB9961D471}" srcOrd="1" destOrd="0" presId="urn:microsoft.com/office/officeart/2018/2/layout/IconLabelDescriptionList"/>
    <dgm:cxn modelId="{8074D27A-B217-4F51-BC19-082D258ED831}" type="presParOf" srcId="{ED0C9C66-CCD8-42B8-87E1-F766E9FFA481}" destId="{89AB7C46-2B50-461A-B1D6-AF4284E0C7F2}" srcOrd="2" destOrd="0" presId="urn:microsoft.com/office/officeart/2018/2/layout/IconLabelDescriptionList"/>
    <dgm:cxn modelId="{045C9247-4DD3-462B-B548-6609D95DD6F0}" type="presParOf" srcId="{ED0C9C66-CCD8-42B8-87E1-F766E9FFA481}" destId="{EAAA3AF8-E41B-45FE-8362-EC4C55120160}" srcOrd="3" destOrd="0" presId="urn:microsoft.com/office/officeart/2018/2/layout/IconLabelDescriptionList"/>
    <dgm:cxn modelId="{F86A61E4-4DE8-4901-8915-71EA1F250E34}" type="presParOf" srcId="{ED0C9C66-CCD8-42B8-87E1-F766E9FFA481}" destId="{7840068C-F882-44E1-8934-62AA58AC74AE}" srcOrd="4" destOrd="0" presId="urn:microsoft.com/office/officeart/2018/2/layout/IconLabelDescriptionList"/>
    <dgm:cxn modelId="{1EB05A41-CC11-44FE-A2BA-B8380EFD806A}" type="presParOf" srcId="{04F3AB1F-B5E6-4E78-99EA-985003BBF184}" destId="{4814C5BB-8A84-40F6-B625-46279BB34A7F}" srcOrd="1" destOrd="0" presId="urn:microsoft.com/office/officeart/2018/2/layout/IconLabelDescriptionList"/>
    <dgm:cxn modelId="{57A22822-37B0-48BC-9FA1-AE102FE9BED4}" type="presParOf" srcId="{04F3AB1F-B5E6-4E78-99EA-985003BBF184}" destId="{9404C68A-4502-4BD6-93AD-E2D37B38A185}" srcOrd="2" destOrd="0" presId="urn:microsoft.com/office/officeart/2018/2/layout/IconLabelDescriptionList"/>
    <dgm:cxn modelId="{6566D565-80E0-4B84-AF17-02F295870F1D}" type="presParOf" srcId="{9404C68A-4502-4BD6-93AD-E2D37B38A185}" destId="{A50E7DB2-9904-43D6-A13E-33CDC35D2942}" srcOrd="0" destOrd="0" presId="urn:microsoft.com/office/officeart/2018/2/layout/IconLabelDescriptionList"/>
    <dgm:cxn modelId="{5EEF609E-DA9B-4AD0-82F3-708FD2134C15}" type="presParOf" srcId="{9404C68A-4502-4BD6-93AD-E2D37B38A185}" destId="{53C7019F-3712-4942-B3C6-46CCB8D93E33}" srcOrd="1" destOrd="0" presId="urn:microsoft.com/office/officeart/2018/2/layout/IconLabelDescriptionList"/>
    <dgm:cxn modelId="{B716CFE7-7CD7-441A-9AE3-78E223B5057E}" type="presParOf" srcId="{9404C68A-4502-4BD6-93AD-E2D37B38A185}" destId="{2E3ABC3D-7778-4659-A2B5-18ACC4B7FD25}" srcOrd="2" destOrd="0" presId="urn:microsoft.com/office/officeart/2018/2/layout/IconLabelDescriptionList"/>
    <dgm:cxn modelId="{73C2FAA9-3EAF-453E-ACB9-E37C3F5DA926}" type="presParOf" srcId="{9404C68A-4502-4BD6-93AD-E2D37B38A185}" destId="{EAF83E24-0BAD-4707-99A9-F36FC8D33EE1}" srcOrd="3" destOrd="0" presId="urn:microsoft.com/office/officeart/2018/2/layout/IconLabelDescriptionList"/>
    <dgm:cxn modelId="{7A58FC1A-7E0B-4312-B300-49563424701D}" type="presParOf" srcId="{9404C68A-4502-4BD6-93AD-E2D37B38A185}" destId="{74182AA6-62BB-4920-8DC8-E10769063E32}" srcOrd="4" destOrd="0" presId="urn:microsoft.com/office/officeart/2018/2/layout/IconLabelDescriptionList"/>
    <dgm:cxn modelId="{7C4460F9-9828-4861-A8DF-8B4142D6F3D1}" type="presParOf" srcId="{04F3AB1F-B5E6-4E78-99EA-985003BBF184}" destId="{7F1EDA30-1901-49E3-B77E-140239FB84B5}" srcOrd="3" destOrd="0" presId="urn:microsoft.com/office/officeart/2018/2/layout/IconLabelDescriptionList"/>
    <dgm:cxn modelId="{313A0B75-381F-4714-91E3-3F440D7B82E8}" type="presParOf" srcId="{04F3AB1F-B5E6-4E78-99EA-985003BBF184}" destId="{422998E5-63F5-401A-BD45-D9EA33C9222F}" srcOrd="4" destOrd="0" presId="urn:microsoft.com/office/officeart/2018/2/layout/IconLabelDescriptionList"/>
    <dgm:cxn modelId="{11BC5216-A36E-445C-90A3-59179F6CE5F2}" type="presParOf" srcId="{422998E5-63F5-401A-BD45-D9EA33C9222F}" destId="{C50A2F73-02F7-4FEE-A912-C6C7D3924CFE}" srcOrd="0" destOrd="0" presId="urn:microsoft.com/office/officeart/2018/2/layout/IconLabelDescriptionList"/>
    <dgm:cxn modelId="{2552CEB0-0092-4750-8C62-668ED224CE10}" type="presParOf" srcId="{422998E5-63F5-401A-BD45-D9EA33C9222F}" destId="{B6E5E358-B845-404D-A121-DD48DA7BF73E}" srcOrd="1" destOrd="0" presId="urn:microsoft.com/office/officeart/2018/2/layout/IconLabelDescriptionList"/>
    <dgm:cxn modelId="{FC74FC50-18F6-4AB9-9B6E-D2375BBE4842}" type="presParOf" srcId="{422998E5-63F5-401A-BD45-D9EA33C9222F}" destId="{A7B3D588-7AD8-4E6B-89B9-0199EEA8AEE0}" srcOrd="2" destOrd="0" presId="urn:microsoft.com/office/officeart/2018/2/layout/IconLabelDescriptionList"/>
    <dgm:cxn modelId="{BAA097CE-93B3-4C51-88CC-13169DFC7CD1}" type="presParOf" srcId="{422998E5-63F5-401A-BD45-D9EA33C9222F}" destId="{98C0E326-7913-44F6-B952-2FA47AC47CB8}" srcOrd="3" destOrd="0" presId="urn:microsoft.com/office/officeart/2018/2/layout/IconLabelDescriptionList"/>
    <dgm:cxn modelId="{14F7904C-DEDE-4220-8577-AA1BF09D902B}" type="presParOf" srcId="{422998E5-63F5-401A-BD45-D9EA33C9222F}" destId="{198C33D3-6FD6-4F1E-830C-AC8C86CF2EE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199075-82AF-4939-9047-4C5F8CFEE5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AFAE06-A710-4978-8D05-689842311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Clear patterns and trends in COVID-19 data were identified using both K-means and Fuzzy Clustering techniques.</a:t>
          </a:r>
          <a:endParaRPr lang="en-US" dirty="0"/>
        </a:p>
      </dgm:t>
    </dgm:pt>
    <dgm:pt modelId="{A992248B-A419-450B-BB76-D985E3A4DCA5}" type="parTrans" cxnId="{0BB143FA-E3B5-4ED1-A240-734BAC1EC656}">
      <dgm:prSet/>
      <dgm:spPr/>
      <dgm:t>
        <a:bodyPr/>
        <a:lstStyle/>
        <a:p>
          <a:endParaRPr lang="en-US"/>
        </a:p>
      </dgm:t>
    </dgm:pt>
    <dgm:pt modelId="{244ADECA-320E-45AC-9D82-72FE72D1F6E6}" type="sibTrans" cxnId="{0BB143FA-E3B5-4ED1-A240-734BAC1EC656}">
      <dgm:prSet/>
      <dgm:spPr/>
      <dgm:t>
        <a:bodyPr/>
        <a:lstStyle/>
        <a:p>
          <a:endParaRPr lang="en-US"/>
        </a:p>
      </dgm:t>
    </dgm:pt>
    <dgm:pt modelId="{79834FAA-6F89-47C7-A9E9-E8918E3A8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Implications for Public Health Decision-Making</a:t>
          </a:r>
          <a:endParaRPr lang="en-US" dirty="0"/>
        </a:p>
      </dgm:t>
    </dgm:pt>
    <dgm:pt modelId="{F3E94D23-C68D-4D31-A016-BCF847D3AE11}" type="parTrans" cxnId="{DB400B59-43B1-4032-A35A-94B54CE024B2}">
      <dgm:prSet/>
      <dgm:spPr/>
      <dgm:t>
        <a:bodyPr/>
        <a:lstStyle/>
        <a:p>
          <a:endParaRPr lang="en-US"/>
        </a:p>
      </dgm:t>
    </dgm:pt>
    <dgm:pt modelId="{EB53A09C-E090-4FCE-9D55-05E9F39F9DB2}" type="sibTrans" cxnId="{DB400B59-43B1-4032-A35A-94B54CE024B2}">
      <dgm:prSet/>
      <dgm:spPr/>
      <dgm:t>
        <a:bodyPr/>
        <a:lstStyle/>
        <a:p>
          <a:endParaRPr lang="en-US"/>
        </a:p>
      </dgm:t>
    </dgm:pt>
    <dgm:pt modelId="{4B3559D4-157C-42C7-84B8-EC51DD2DD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Limitation of the Study.</a:t>
          </a:r>
        </a:p>
      </dgm:t>
    </dgm:pt>
    <dgm:pt modelId="{F9893299-4989-4C30-B9CE-586E0B6A635E}" type="parTrans" cxnId="{4F8269D2-0ABE-4A3F-93CF-80CA196C4EDA}">
      <dgm:prSet/>
      <dgm:spPr/>
      <dgm:t>
        <a:bodyPr/>
        <a:lstStyle/>
        <a:p>
          <a:endParaRPr lang="en-US"/>
        </a:p>
      </dgm:t>
    </dgm:pt>
    <dgm:pt modelId="{A653C789-8E0E-43CD-B4B7-EEFDC679163C}" type="sibTrans" cxnId="{4F8269D2-0ABE-4A3F-93CF-80CA196C4EDA}">
      <dgm:prSet/>
      <dgm:spPr/>
      <dgm:t>
        <a:bodyPr/>
        <a:lstStyle/>
        <a:p>
          <a:endParaRPr lang="en-US"/>
        </a:p>
      </dgm:t>
    </dgm:pt>
    <dgm:pt modelId="{580015A9-682E-446C-A3F9-F02D1E959F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Research:</a:t>
          </a:r>
        </a:p>
      </dgm:t>
    </dgm:pt>
    <dgm:pt modelId="{488FE370-7840-4E20-A34D-A84952A73DEC}" type="parTrans" cxnId="{3A63C741-7900-4F36-9E58-426EBF6B4953}">
      <dgm:prSet/>
      <dgm:spPr/>
      <dgm:t>
        <a:bodyPr/>
        <a:lstStyle/>
        <a:p>
          <a:endParaRPr lang="en-US"/>
        </a:p>
      </dgm:t>
    </dgm:pt>
    <dgm:pt modelId="{0B4DC437-6C73-4EE9-96AB-4EBAE5C35775}" type="sibTrans" cxnId="{3A63C741-7900-4F36-9E58-426EBF6B4953}">
      <dgm:prSet/>
      <dgm:spPr/>
      <dgm:t>
        <a:bodyPr/>
        <a:lstStyle/>
        <a:p>
          <a:endParaRPr lang="en-US"/>
        </a:p>
      </dgm:t>
    </dgm:pt>
    <dgm:pt modelId="{2DDA4BEB-8D02-4247-9A32-CB10D755C2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Explore hybrid clustering methods</a:t>
          </a:r>
        </a:p>
      </dgm:t>
    </dgm:pt>
    <dgm:pt modelId="{95401C21-6AAA-40BE-824E-B22DF02EF68C}" type="parTrans" cxnId="{9CCAC07A-8308-460F-BF68-B5C1CCCF50FC}">
      <dgm:prSet/>
      <dgm:spPr/>
      <dgm:t>
        <a:bodyPr/>
        <a:lstStyle/>
        <a:p>
          <a:endParaRPr lang="en-US"/>
        </a:p>
      </dgm:t>
    </dgm:pt>
    <dgm:pt modelId="{61F737CB-0518-407A-93A2-1A8391780703}" type="sibTrans" cxnId="{9CCAC07A-8308-460F-BF68-B5C1CCCF50FC}">
      <dgm:prSet/>
      <dgm:spPr/>
      <dgm:t>
        <a:bodyPr/>
        <a:lstStyle/>
        <a:p>
          <a:endParaRPr lang="en-US"/>
        </a:p>
      </dgm:t>
    </dgm:pt>
    <dgm:pt modelId="{0CBD0AD5-41A3-4631-9EF5-320C65BB58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 additional data sources and variables.</a:t>
          </a:r>
        </a:p>
      </dgm:t>
    </dgm:pt>
    <dgm:pt modelId="{89268820-6C4A-48F3-8C55-E76FB05A967B}" type="parTrans" cxnId="{26D723C2-ECCE-4F82-BBA6-4604F3276ACF}">
      <dgm:prSet/>
      <dgm:spPr/>
      <dgm:t>
        <a:bodyPr/>
        <a:lstStyle/>
        <a:p>
          <a:endParaRPr lang="en-US"/>
        </a:p>
      </dgm:t>
    </dgm:pt>
    <dgm:pt modelId="{086BA3BE-981A-4495-8500-BF52E3415867}" type="sibTrans" cxnId="{26D723C2-ECCE-4F82-BBA6-4604F3276ACF}">
      <dgm:prSet/>
      <dgm:spPr/>
      <dgm:t>
        <a:bodyPr/>
        <a:lstStyle/>
        <a:p>
          <a:endParaRPr lang="en-US"/>
        </a:p>
      </dgm:t>
    </dgm:pt>
    <dgm:pt modelId="{4E874277-DD57-4135-8FD3-C4DB9D56CB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Outlier detection and removal impact in Cluster analysis for COVID-19 data </a:t>
          </a:r>
        </a:p>
      </dgm:t>
    </dgm:pt>
    <dgm:pt modelId="{BA861EA5-AF61-451C-BE73-9681A55ED67F}" type="parTrans" cxnId="{4E3F5F57-0022-4578-8F35-D89FEDF45689}">
      <dgm:prSet/>
      <dgm:spPr/>
      <dgm:t>
        <a:bodyPr/>
        <a:lstStyle/>
        <a:p>
          <a:endParaRPr lang="en-US"/>
        </a:p>
      </dgm:t>
    </dgm:pt>
    <dgm:pt modelId="{95D542B8-3AE7-49E0-9C6A-05FF990BBC8E}" type="sibTrans" cxnId="{4E3F5F57-0022-4578-8F35-D89FEDF45689}">
      <dgm:prSet/>
      <dgm:spPr/>
      <dgm:t>
        <a:bodyPr/>
        <a:lstStyle/>
        <a:p>
          <a:endParaRPr lang="en-US"/>
        </a:p>
      </dgm:t>
    </dgm:pt>
    <dgm:pt modelId="{A92DC000-4367-4321-828A-6E8AA2760A07}" type="pres">
      <dgm:prSet presAssocID="{A3199075-82AF-4939-9047-4C5F8CFEE55B}" presName="root" presStyleCnt="0">
        <dgm:presLayoutVars>
          <dgm:dir/>
          <dgm:resizeHandles val="exact"/>
        </dgm:presLayoutVars>
      </dgm:prSet>
      <dgm:spPr/>
    </dgm:pt>
    <dgm:pt modelId="{51BB4A0B-11FA-4FB2-A22B-6C664B6F3852}" type="pres">
      <dgm:prSet presAssocID="{20AFAE06-A710-4978-8D05-689842311A8E}" presName="compNode" presStyleCnt="0"/>
      <dgm:spPr/>
    </dgm:pt>
    <dgm:pt modelId="{6C92A252-EA36-4BE8-86B4-DAF3FD44D2CB}" type="pres">
      <dgm:prSet presAssocID="{20AFAE06-A710-4978-8D05-689842311A8E}" presName="bgRect" presStyleLbl="bgShp" presStyleIdx="0" presStyleCnt="4"/>
      <dgm:spPr/>
    </dgm:pt>
    <dgm:pt modelId="{91C22DE6-2289-4F08-9981-1A4833F9B550}" type="pres">
      <dgm:prSet presAssocID="{20AFAE06-A710-4978-8D05-689842311A8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CA5FD10-5F4F-4339-9F5A-42D7CDD8E9B0}" type="pres">
      <dgm:prSet presAssocID="{20AFAE06-A710-4978-8D05-689842311A8E}" presName="spaceRect" presStyleCnt="0"/>
      <dgm:spPr/>
    </dgm:pt>
    <dgm:pt modelId="{E5C9D517-6120-4CF3-B81B-A21C6EFD9B75}" type="pres">
      <dgm:prSet presAssocID="{20AFAE06-A710-4978-8D05-689842311A8E}" presName="parTx" presStyleLbl="revTx" presStyleIdx="0" presStyleCnt="5">
        <dgm:presLayoutVars>
          <dgm:chMax val="0"/>
          <dgm:chPref val="0"/>
        </dgm:presLayoutVars>
      </dgm:prSet>
      <dgm:spPr/>
    </dgm:pt>
    <dgm:pt modelId="{B6649E21-8D5D-4AD9-A677-C27309CE8722}" type="pres">
      <dgm:prSet presAssocID="{244ADECA-320E-45AC-9D82-72FE72D1F6E6}" presName="sibTrans" presStyleCnt="0"/>
      <dgm:spPr/>
    </dgm:pt>
    <dgm:pt modelId="{88455C42-6D56-4F95-9833-A27BB89B013C}" type="pres">
      <dgm:prSet presAssocID="{79834FAA-6F89-47C7-A9E9-E8918E3A805E}" presName="compNode" presStyleCnt="0"/>
      <dgm:spPr/>
    </dgm:pt>
    <dgm:pt modelId="{5DE486C7-21CD-4A9A-9CCC-0B827B95DD69}" type="pres">
      <dgm:prSet presAssocID="{79834FAA-6F89-47C7-A9E9-E8918E3A805E}" presName="bgRect" presStyleLbl="bgShp" presStyleIdx="1" presStyleCnt="4"/>
      <dgm:spPr/>
    </dgm:pt>
    <dgm:pt modelId="{A5D11835-CCB0-4326-A4CE-CB4012EEB659}" type="pres">
      <dgm:prSet presAssocID="{79834FAA-6F89-47C7-A9E9-E8918E3A80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03FFB73E-C0F0-4DCC-8298-9193A4109EB4}" type="pres">
      <dgm:prSet presAssocID="{79834FAA-6F89-47C7-A9E9-E8918E3A805E}" presName="spaceRect" presStyleCnt="0"/>
      <dgm:spPr/>
    </dgm:pt>
    <dgm:pt modelId="{8D00E675-038E-4819-8A9B-2CF86BDF2AE4}" type="pres">
      <dgm:prSet presAssocID="{79834FAA-6F89-47C7-A9E9-E8918E3A805E}" presName="parTx" presStyleLbl="revTx" presStyleIdx="1" presStyleCnt="5">
        <dgm:presLayoutVars>
          <dgm:chMax val="0"/>
          <dgm:chPref val="0"/>
        </dgm:presLayoutVars>
      </dgm:prSet>
      <dgm:spPr/>
    </dgm:pt>
    <dgm:pt modelId="{2417A184-7914-4AFC-9B7A-2B7E1A85848F}" type="pres">
      <dgm:prSet presAssocID="{EB53A09C-E090-4FCE-9D55-05E9F39F9DB2}" presName="sibTrans" presStyleCnt="0"/>
      <dgm:spPr/>
    </dgm:pt>
    <dgm:pt modelId="{7D66550B-A277-4305-B718-D24DC5E75164}" type="pres">
      <dgm:prSet presAssocID="{4B3559D4-157C-42C7-84B8-EC51DD2DD1AB}" presName="compNode" presStyleCnt="0"/>
      <dgm:spPr/>
    </dgm:pt>
    <dgm:pt modelId="{ADB03984-EB42-40E6-9BB8-CB5B1177E63F}" type="pres">
      <dgm:prSet presAssocID="{4B3559D4-157C-42C7-84B8-EC51DD2DD1AB}" presName="bgRect" presStyleLbl="bgShp" presStyleIdx="2" presStyleCnt="4"/>
      <dgm:spPr/>
    </dgm:pt>
    <dgm:pt modelId="{7CAC4223-67F8-49B5-980B-55019F0AD3CA}" type="pres">
      <dgm:prSet presAssocID="{4B3559D4-157C-42C7-84B8-EC51DD2DD1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C61FCA87-26D8-45D8-8D32-E99036B3DAD8}" type="pres">
      <dgm:prSet presAssocID="{4B3559D4-157C-42C7-84B8-EC51DD2DD1AB}" presName="spaceRect" presStyleCnt="0"/>
      <dgm:spPr/>
    </dgm:pt>
    <dgm:pt modelId="{48B2A297-E053-4426-BD9B-ECEAA4C6415D}" type="pres">
      <dgm:prSet presAssocID="{4B3559D4-157C-42C7-84B8-EC51DD2DD1AB}" presName="parTx" presStyleLbl="revTx" presStyleIdx="2" presStyleCnt="5">
        <dgm:presLayoutVars>
          <dgm:chMax val="0"/>
          <dgm:chPref val="0"/>
        </dgm:presLayoutVars>
      </dgm:prSet>
      <dgm:spPr/>
    </dgm:pt>
    <dgm:pt modelId="{5AB53F31-187B-4343-BCD9-8393CC367B56}" type="pres">
      <dgm:prSet presAssocID="{A653C789-8E0E-43CD-B4B7-EEFDC679163C}" presName="sibTrans" presStyleCnt="0"/>
      <dgm:spPr/>
    </dgm:pt>
    <dgm:pt modelId="{7DC73A0D-EAC7-4879-8B1A-7F68BAFF0CF1}" type="pres">
      <dgm:prSet presAssocID="{580015A9-682E-446C-A3F9-F02D1E959FAD}" presName="compNode" presStyleCnt="0"/>
      <dgm:spPr/>
    </dgm:pt>
    <dgm:pt modelId="{4BBEE686-F923-4FD8-B17A-AA72A80B6B71}" type="pres">
      <dgm:prSet presAssocID="{580015A9-682E-446C-A3F9-F02D1E959FAD}" presName="bgRect" presStyleLbl="bgShp" presStyleIdx="3" presStyleCnt="4"/>
      <dgm:spPr/>
    </dgm:pt>
    <dgm:pt modelId="{D32C2E86-5EE9-4FF1-92B2-1511D9BDBA43}" type="pres">
      <dgm:prSet presAssocID="{580015A9-682E-446C-A3F9-F02D1E959F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9A94203E-5C5E-4C28-B189-50401CF1DBE7}" type="pres">
      <dgm:prSet presAssocID="{580015A9-682E-446C-A3F9-F02D1E959FAD}" presName="spaceRect" presStyleCnt="0"/>
      <dgm:spPr/>
    </dgm:pt>
    <dgm:pt modelId="{0739DED4-F203-4CB2-928C-064BCC71BF5E}" type="pres">
      <dgm:prSet presAssocID="{580015A9-682E-446C-A3F9-F02D1E959FAD}" presName="parTx" presStyleLbl="revTx" presStyleIdx="3" presStyleCnt="5">
        <dgm:presLayoutVars>
          <dgm:chMax val="0"/>
          <dgm:chPref val="0"/>
        </dgm:presLayoutVars>
      </dgm:prSet>
      <dgm:spPr/>
    </dgm:pt>
    <dgm:pt modelId="{52A48560-93C9-43FB-A436-F506BD8ED57C}" type="pres">
      <dgm:prSet presAssocID="{580015A9-682E-446C-A3F9-F02D1E959FAD}" presName="desTx" presStyleLbl="revTx" presStyleIdx="4" presStyleCnt="5">
        <dgm:presLayoutVars/>
      </dgm:prSet>
      <dgm:spPr/>
    </dgm:pt>
  </dgm:ptLst>
  <dgm:cxnLst>
    <dgm:cxn modelId="{15788715-F41A-43AB-AB75-E0D0B269B260}" type="presOf" srcId="{4B3559D4-157C-42C7-84B8-EC51DD2DD1AB}" destId="{48B2A297-E053-4426-BD9B-ECEAA4C6415D}" srcOrd="0" destOrd="0" presId="urn:microsoft.com/office/officeart/2018/2/layout/IconVerticalSolidList"/>
    <dgm:cxn modelId="{3A63C741-7900-4F36-9E58-426EBF6B4953}" srcId="{A3199075-82AF-4939-9047-4C5F8CFEE55B}" destId="{580015A9-682E-446C-A3F9-F02D1E959FAD}" srcOrd="3" destOrd="0" parTransId="{488FE370-7840-4E20-A34D-A84952A73DEC}" sibTransId="{0B4DC437-6C73-4EE9-96AB-4EBAE5C35775}"/>
    <dgm:cxn modelId="{12F09855-C459-43B2-B0F8-64CDAA885632}" type="presOf" srcId="{0CBD0AD5-41A3-4631-9EF5-320C65BB58BD}" destId="{52A48560-93C9-43FB-A436-F506BD8ED57C}" srcOrd="0" destOrd="1" presId="urn:microsoft.com/office/officeart/2018/2/layout/IconVerticalSolidList"/>
    <dgm:cxn modelId="{4E3F5F57-0022-4578-8F35-D89FEDF45689}" srcId="{580015A9-682E-446C-A3F9-F02D1E959FAD}" destId="{4E874277-DD57-4135-8FD3-C4DB9D56CB54}" srcOrd="2" destOrd="0" parTransId="{BA861EA5-AF61-451C-BE73-9681A55ED67F}" sibTransId="{95D542B8-3AE7-49E0-9C6A-05FF990BBC8E}"/>
    <dgm:cxn modelId="{DB400B59-43B1-4032-A35A-94B54CE024B2}" srcId="{A3199075-82AF-4939-9047-4C5F8CFEE55B}" destId="{79834FAA-6F89-47C7-A9E9-E8918E3A805E}" srcOrd="1" destOrd="0" parTransId="{F3E94D23-C68D-4D31-A016-BCF847D3AE11}" sibTransId="{EB53A09C-E090-4FCE-9D55-05E9F39F9DB2}"/>
    <dgm:cxn modelId="{3D646765-BB0E-4D20-B139-0C2BC669ADE0}" type="presOf" srcId="{20AFAE06-A710-4978-8D05-689842311A8E}" destId="{E5C9D517-6120-4CF3-B81B-A21C6EFD9B75}" srcOrd="0" destOrd="0" presId="urn:microsoft.com/office/officeart/2018/2/layout/IconVerticalSolidList"/>
    <dgm:cxn modelId="{9CCAC07A-8308-460F-BF68-B5C1CCCF50FC}" srcId="{580015A9-682E-446C-A3F9-F02D1E959FAD}" destId="{2DDA4BEB-8D02-4247-9A32-CB10D755C2D4}" srcOrd="0" destOrd="0" parTransId="{95401C21-6AAA-40BE-824E-B22DF02EF68C}" sibTransId="{61F737CB-0518-407A-93A2-1A8391780703}"/>
    <dgm:cxn modelId="{97B7ED82-2DAB-4A5E-9CA1-AA13E3FC6DDC}" type="presOf" srcId="{79834FAA-6F89-47C7-A9E9-E8918E3A805E}" destId="{8D00E675-038E-4819-8A9B-2CF86BDF2AE4}" srcOrd="0" destOrd="0" presId="urn:microsoft.com/office/officeart/2018/2/layout/IconVerticalSolidList"/>
    <dgm:cxn modelId="{DA5A3FAD-73D6-406B-A04F-F9C0CEA19D5A}" type="presOf" srcId="{4E874277-DD57-4135-8FD3-C4DB9D56CB54}" destId="{52A48560-93C9-43FB-A436-F506BD8ED57C}" srcOrd="0" destOrd="2" presId="urn:microsoft.com/office/officeart/2018/2/layout/IconVerticalSolidList"/>
    <dgm:cxn modelId="{557817BF-8A08-437B-8A38-C37B6BD10F57}" type="presOf" srcId="{A3199075-82AF-4939-9047-4C5F8CFEE55B}" destId="{A92DC000-4367-4321-828A-6E8AA2760A07}" srcOrd="0" destOrd="0" presId="urn:microsoft.com/office/officeart/2018/2/layout/IconVerticalSolidList"/>
    <dgm:cxn modelId="{26D723C2-ECCE-4F82-BBA6-4604F3276ACF}" srcId="{580015A9-682E-446C-A3F9-F02D1E959FAD}" destId="{0CBD0AD5-41A3-4631-9EF5-320C65BB58BD}" srcOrd="1" destOrd="0" parTransId="{89268820-6C4A-48F3-8C55-E76FB05A967B}" sibTransId="{086BA3BE-981A-4495-8500-BF52E3415867}"/>
    <dgm:cxn modelId="{4F8269D2-0ABE-4A3F-93CF-80CA196C4EDA}" srcId="{A3199075-82AF-4939-9047-4C5F8CFEE55B}" destId="{4B3559D4-157C-42C7-84B8-EC51DD2DD1AB}" srcOrd="2" destOrd="0" parTransId="{F9893299-4989-4C30-B9CE-586E0B6A635E}" sibTransId="{A653C789-8E0E-43CD-B4B7-EEFDC679163C}"/>
    <dgm:cxn modelId="{A8A3BBD3-8EBC-4F80-996A-F3A508779369}" type="presOf" srcId="{2DDA4BEB-8D02-4247-9A32-CB10D755C2D4}" destId="{52A48560-93C9-43FB-A436-F506BD8ED57C}" srcOrd="0" destOrd="0" presId="urn:microsoft.com/office/officeart/2018/2/layout/IconVerticalSolidList"/>
    <dgm:cxn modelId="{B48CEFE3-3311-4993-8F34-07FB42360D04}" type="presOf" srcId="{580015A9-682E-446C-A3F9-F02D1E959FAD}" destId="{0739DED4-F203-4CB2-928C-064BCC71BF5E}" srcOrd="0" destOrd="0" presId="urn:microsoft.com/office/officeart/2018/2/layout/IconVerticalSolidList"/>
    <dgm:cxn modelId="{0BB143FA-E3B5-4ED1-A240-734BAC1EC656}" srcId="{A3199075-82AF-4939-9047-4C5F8CFEE55B}" destId="{20AFAE06-A710-4978-8D05-689842311A8E}" srcOrd="0" destOrd="0" parTransId="{A992248B-A419-450B-BB76-D985E3A4DCA5}" sibTransId="{244ADECA-320E-45AC-9D82-72FE72D1F6E6}"/>
    <dgm:cxn modelId="{07C7BDFA-293E-4A63-B247-110901EA8CA0}" type="presParOf" srcId="{A92DC000-4367-4321-828A-6E8AA2760A07}" destId="{51BB4A0B-11FA-4FB2-A22B-6C664B6F3852}" srcOrd="0" destOrd="0" presId="urn:microsoft.com/office/officeart/2018/2/layout/IconVerticalSolidList"/>
    <dgm:cxn modelId="{633C7038-271C-4B70-8169-41C5FFE03F47}" type="presParOf" srcId="{51BB4A0B-11FA-4FB2-A22B-6C664B6F3852}" destId="{6C92A252-EA36-4BE8-86B4-DAF3FD44D2CB}" srcOrd="0" destOrd="0" presId="urn:microsoft.com/office/officeart/2018/2/layout/IconVerticalSolidList"/>
    <dgm:cxn modelId="{6B9EB222-DB7B-45A7-9BBE-5F6C31517CDF}" type="presParOf" srcId="{51BB4A0B-11FA-4FB2-A22B-6C664B6F3852}" destId="{91C22DE6-2289-4F08-9981-1A4833F9B550}" srcOrd="1" destOrd="0" presId="urn:microsoft.com/office/officeart/2018/2/layout/IconVerticalSolidList"/>
    <dgm:cxn modelId="{657DDD94-5A91-405C-A73B-5A1CBD623C10}" type="presParOf" srcId="{51BB4A0B-11FA-4FB2-A22B-6C664B6F3852}" destId="{CCA5FD10-5F4F-4339-9F5A-42D7CDD8E9B0}" srcOrd="2" destOrd="0" presId="urn:microsoft.com/office/officeart/2018/2/layout/IconVerticalSolidList"/>
    <dgm:cxn modelId="{AC3CDECF-C20B-48A7-857F-5FE4FA18E5ED}" type="presParOf" srcId="{51BB4A0B-11FA-4FB2-A22B-6C664B6F3852}" destId="{E5C9D517-6120-4CF3-B81B-A21C6EFD9B75}" srcOrd="3" destOrd="0" presId="urn:microsoft.com/office/officeart/2018/2/layout/IconVerticalSolidList"/>
    <dgm:cxn modelId="{95A1E993-96CC-48D5-A9E5-70BD80037B88}" type="presParOf" srcId="{A92DC000-4367-4321-828A-6E8AA2760A07}" destId="{B6649E21-8D5D-4AD9-A677-C27309CE8722}" srcOrd="1" destOrd="0" presId="urn:microsoft.com/office/officeart/2018/2/layout/IconVerticalSolidList"/>
    <dgm:cxn modelId="{5CAB8727-E2AC-415C-BF2A-6B2582D37374}" type="presParOf" srcId="{A92DC000-4367-4321-828A-6E8AA2760A07}" destId="{88455C42-6D56-4F95-9833-A27BB89B013C}" srcOrd="2" destOrd="0" presId="urn:microsoft.com/office/officeart/2018/2/layout/IconVerticalSolidList"/>
    <dgm:cxn modelId="{F48B7D10-C5F4-4924-813B-F62A292291AE}" type="presParOf" srcId="{88455C42-6D56-4F95-9833-A27BB89B013C}" destId="{5DE486C7-21CD-4A9A-9CCC-0B827B95DD69}" srcOrd="0" destOrd="0" presId="urn:microsoft.com/office/officeart/2018/2/layout/IconVerticalSolidList"/>
    <dgm:cxn modelId="{C06F1A19-E2A0-4D15-ABD2-4520D78DA9C6}" type="presParOf" srcId="{88455C42-6D56-4F95-9833-A27BB89B013C}" destId="{A5D11835-CCB0-4326-A4CE-CB4012EEB659}" srcOrd="1" destOrd="0" presId="urn:microsoft.com/office/officeart/2018/2/layout/IconVerticalSolidList"/>
    <dgm:cxn modelId="{1737AFA4-CD17-482A-8457-5235280D078D}" type="presParOf" srcId="{88455C42-6D56-4F95-9833-A27BB89B013C}" destId="{03FFB73E-C0F0-4DCC-8298-9193A4109EB4}" srcOrd="2" destOrd="0" presId="urn:microsoft.com/office/officeart/2018/2/layout/IconVerticalSolidList"/>
    <dgm:cxn modelId="{7BC5B088-38FC-4050-9AF4-CD2D3A7D50A9}" type="presParOf" srcId="{88455C42-6D56-4F95-9833-A27BB89B013C}" destId="{8D00E675-038E-4819-8A9B-2CF86BDF2AE4}" srcOrd="3" destOrd="0" presId="urn:microsoft.com/office/officeart/2018/2/layout/IconVerticalSolidList"/>
    <dgm:cxn modelId="{FE63152A-454A-48BD-AC07-40C2E2F47991}" type="presParOf" srcId="{A92DC000-4367-4321-828A-6E8AA2760A07}" destId="{2417A184-7914-4AFC-9B7A-2B7E1A85848F}" srcOrd="3" destOrd="0" presId="urn:microsoft.com/office/officeart/2018/2/layout/IconVerticalSolidList"/>
    <dgm:cxn modelId="{129966B4-5CAA-491A-8C27-7B83158207C9}" type="presParOf" srcId="{A92DC000-4367-4321-828A-6E8AA2760A07}" destId="{7D66550B-A277-4305-B718-D24DC5E75164}" srcOrd="4" destOrd="0" presId="urn:microsoft.com/office/officeart/2018/2/layout/IconVerticalSolidList"/>
    <dgm:cxn modelId="{36FFEAD5-0ED8-4A84-B9DD-AE703B72A942}" type="presParOf" srcId="{7D66550B-A277-4305-B718-D24DC5E75164}" destId="{ADB03984-EB42-40E6-9BB8-CB5B1177E63F}" srcOrd="0" destOrd="0" presId="urn:microsoft.com/office/officeart/2018/2/layout/IconVerticalSolidList"/>
    <dgm:cxn modelId="{713EDC36-ACF8-45F7-87AC-81385A736E0B}" type="presParOf" srcId="{7D66550B-A277-4305-B718-D24DC5E75164}" destId="{7CAC4223-67F8-49B5-980B-55019F0AD3CA}" srcOrd="1" destOrd="0" presId="urn:microsoft.com/office/officeart/2018/2/layout/IconVerticalSolidList"/>
    <dgm:cxn modelId="{2EDD1C90-4E0B-44E8-B515-31C97290A580}" type="presParOf" srcId="{7D66550B-A277-4305-B718-D24DC5E75164}" destId="{C61FCA87-26D8-45D8-8D32-E99036B3DAD8}" srcOrd="2" destOrd="0" presId="urn:microsoft.com/office/officeart/2018/2/layout/IconVerticalSolidList"/>
    <dgm:cxn modelId="{C4CAA336-E4AA-49CF-AC47-FAC8844DC7B5}" type="presParOf" srcId="{7D66550B-A277-4305-B718-D24DC5E75164}" destId="{48B2A297-E053-4426-BD9B-ECEAA4C6415D}" srcOrd="3" destOrd="0" presId="urn:microsoft.com/office/officeart/2018/2/layout/IconVerticalSolidList"/>
    <dgm:cxn modelId="{FE3A86A7-C7B0-496E-84AD-BB4A10CBE7B9}" type="presParOf" srcId="{A92DC000-4367-4321-828A-6E8AA2760A07}" destId="{5AB53F31-187B-4343-BCD9-8393CC367B56}" srcOrd="5" destOrd="0" presId="urn:microsoft.com/office/officeart/2018/2/layout/IconVerticalSolidList"/>
    <dgm:cxn modelId="{5EE59D55-CF80-4E3D-967C-10F4E4814787}" type="presParOf" srcId="{A92DC000-4367-4321-828A-6E8AA2760A07}" destId="{7DC73A0D-EAC7-4879-8B1A-7F68BAFF0CF1}" srcOrd="6" destOrd="0" presId="urn:microsoft.com/office/officeart/2018/2/layout/IconVerticalSolidList"/>
    <dgm:cxn modelId="{0C5477A2-9CC8-4C95-ABD6-E5E65ED3734A}" type="presParOf" srcId="{7DC73A0D-EAC7-4879-8B1A-7F68BAFF0CF1}" destId="{4BBEE686-F923-4FD8-B17A-AA72A80B6B71}" srcOrd="0" destOrd="0" presId="urn:microsoft.com/office/officeart/2018/2/layout/IconVerticalSolidList"/>
    <dgm:cxn modelId="{FD707F57-ADC2-4654-8809-1CEC683565D6}" type="presParOf" srcId="{7DC73A0D-EAC7-4879-8B1A-7F68BAFF0CF1}" destId="{D32C2E86-5EE9-4FF1-92B2-1511D9BDBA43}" srcOrd="1" destOrd="0" presId="urn:microsoft.com/office/officeart/2018/2/layout/IconVerticalSolidList"/>
    <dgm:cxn modelId="{F2F681AA-940C-4FF1-92A0-4A4866FAF9E8}" type="presParOf" srcId="{7DC73A0D-EAC7-4879-8B1A-7F68BAFF0CF1}" destId="{9A94203E-5C5E-4C28-B189-50401CF1DBE7}" srcOrd="2" destOrd="0" presId="urn:microsoft.com/office/officeart/2018/2/layout/IconVerticalSolidList"/>
    <dgm:cxn modelId="{DEDC3C5B-0DA4-4A95-BAB4-4BA9D9BC59E1}" type="presParOf" srcId="{7DC73A0D-EAC7-4879-8B1A-7F68BAFF0CF1}" destId="{0739DED4-F203-4CB2-928C-064BCC71BF5E}" srcOrd="3" destOrd="0" presId="urn:microsoft.com/office/officeart/2018/2/layout/IconVerticalSolidList"/>
    <dgm:cxn modelId="{20B31BDF-ECF3-41A9-8B40-5A5511963F2E}" type="presParOf" srcId="{7DC73A0D-EAC7-4879-8B1A-7F68BAFF0CF1}" destId="{52A48560-93C9-43FB-A436-F506BD8ED57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0D207-3C6F-4139-A4D4-67A642B5C1A6}">
      <dsp:nvSpPr>
        <dsp:cNvPr id="0" name=""/>
        <dsp:cNvSpPr/>
      </dsp:nvSpPr>
      <dsp:spPr>
        <a:xfrm>
          <a:off x="2888" y="865994"/>
          <a:ext cx="1097085" cy="1097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B7C46-2B50-461A-B1D6-AF4284E0C7F2}">
      <dsp:nvSpPr>
        <dsp:cNvPr id="0" name=""/>
        <dsp:cNvSpPr/>
      </dsp:nvSpPr>
      <dsp:spPr>
        <a:xfrm>
          <a:off x="2888" y="2083628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Purpose : </a:t>
          </a:r>
        </a:p>
      </dsp:txBody>
      <dsp:txXfrm>
        <a:off x="2888" y="2083628"/>
        <a:ext cx="3134531" cy="470179"/>
      </dsp:txXfrm>
    </dsp:sp>
    <dsp:sp modelId="{7840068C-F882-44E1-8934-62AA58AC74AE}">
      <dsp:nvSpPr>
        <dsp:cNvPr id="0" name=""/>
        <dsp:cNvSpPr/>
      </dsp:nvSpPr>
      <dsp:spPr>
        <a:xfrm>
          <a:off x="2888" y="2609876"/>
          <a:ext cx="3134531" cy="1059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Understanding past research of clustering techniques for COVID-19 Dataset.</a:t>
          </a:r>
        </a:p>
      </dsp:txBody>
      <dsp:txXfrm>
        <a:off x="2888" y="2609876"/>
        <a:ext cx="3134531" cy="1059552"/>
      </dsp:txXfrm>
    </dsp:sp>
    <dsp:sp modelId="{A50E7DB2-9904-43D6-A13E-33CDC35D2942}">
      <dsp:nvSpPr>
        <dsp:cNvPr id="0" name=""/>
        <dsp:cNvSpPr/>
      </dsp:nvSpPr>
      <dsp:spPr>
        <a:xfrm>
          <a:off x="3685962" y="865994"/>
          <a:ext cx="1097085" cy="1097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BC3D-7778-4659-A2B5-18ACC4B7FD25}">
      <dsp:nvSpPr>
        <dsp:cNvPr id="0" name=""/>
        <dsp:cNvSpPr/>
      </dsp:nvSpPr>
      <dsp:spPr>
        <a:xfrm>
          <a:off x="3685962" y="2083628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Key Data Sources: </a:t>
          </a:r>
        </a:p>
      </dsp:txBody>
      <dsp:txXfrm>
        <a:off x="3685962" y="2083628"/>
        <a:ext cx="3134531" cy="470179"/>
      </dsp:txXfrm>
    </dsp:sp>
    <dsp:sp modelId="{74182AA6-62BB-4920-8DC8-E10769063E32}">
      <dsp:nvSpPr>
        <dsp:cNvPr id="0" name=""/>
        <dsp:cNvSpPr/>
      </dsp:nvSpPr>
      <dsp:spPr>
        <a:xfrm>
          <a:off x="3685962" y="2609876"/>
          <a:ext cx="3134531" cy="1059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WHO, Our World in Data, Centers for Disease Control and Prevention, Johns Hopkins University </a:t>
          </a:r>
        </a:p>
      </dsp:txBody>
      <dsp:txXfrm>
        <a:off x="3685962" y="2609876"/>
        <a:ext cx="3134531" cy="1059552"/>
      </dsp:txXfrm>
    </dsp:sp>
    <dsp:sp modelId="{C50A2F73-02F7-4FEE-A912-C6C7D3924CFE}">
      <dsp:nvSpPr>
        <dsp:cNvPr id="0" name=""/>
        <dsp:cNvSpPr/>
      </dsp:nvSpPr>
      <dsp:spPr>
        <a:xfrm>
          <a:off x="7369036" y="865994"/>
          <a:ext cx="1097085" cy="1097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3D588-7AD8-4E6B-89B9-0199EEA8AEE0}">
      <dsp:nvSpPr>
        <dsp:cNvPr id="0" name=""/>
        <dsp:cNvSpPr/>
      </dsp:nvSpPr>
      <dsp:spPr>
        <a:xfrm>
          <a:off x="7369036" y="2083628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Important Findings:</a:t>
          </a:r>
        </a:p>
      </dsp:txBody>
      <dsp:txXfrm>
        <a:off x="7369036" y="2083628"/>
        <a:ext cx="3134531" cy="470179"/>
      </dsp:txXfrm>
    </dsp:sp>
    <dsp:sp modelId="{198C33D3-6FD6-4F1E-830C-AC8C86CF2EE4}">
      <dsp:nvSpPr>
        <dsp:cNvPr id="0" name=""/>
        <dsp:cNvSpPr/>
      </dsp:nvSpPr>
      <dsp:spPr>
        <a:xfrm>
          <a:off x="7369036" y="2609876"/>
          <a:ext cx="3134531" cy="1059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K-means and hierarchical clustering are popular for speed.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Fuzzy allows details and flexible analysis</a:t>
          </a:r>
        </a:p>
      </dsp:txBody>
      <dsp:txXfrm>
        <a:off x="7369036" y="2609876"/>
        <a:ext cx="3134531" cy="1059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2A252-EA36-4BE8-86B4-DAF3FD44D2CB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22DE6-2289-4F08-9981-1A4833F9B550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9D517-6120-4CF3-B81B-A21C6EFD9B75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Clear patterns and trends in COVID-19 data were identified using both K-means and Fuzzy Clustering techniques.</a:t>
          </a:r>
          <a:endParaRPr lang="en-US" sz="2200" kern="1200" dirty="0"/>
        </a:p>
      </dsp:txBody>
      <dsp:txXfrm>
        <a:off x="1057183" y="1805"/>
        <a:ext cx="9458416" cy="915310"/>
      </dsp:txXfrm>
    </dsp:sp>
    <dsp:sp modelId="{5DE486C7-21CD-4A9A-9CCC-0B827B95DD6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11835-CCB0-4326-A4CE-CB4012EEB659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0E675-038E-4819-8A9B-2CF86BDF2AE4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/>
            <a:t>Implications for Public Health Decision-Making</a:t>
          </a:r>
          <a:endParaRPr lang="en-US" sz="2200" kern="1200" dirty="0"/>
        </a:p>
      </dsp:txBody>
      <dsp:txXfrm>
        <a:off x="1057183" y="1145944"/>
        <a:ext cx="9458416" cy="915310"/>
      </dsp:txXfrm>
    </dsp:sp>
    <dsp:sp modelId="{ADB03984-EB42-40E6-9BB8-CB5B1177E63F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C4223-67F8-49B5-980B-55019F0AD3CA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A297-E053-4426-BD9B-ECEAA4C6415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Limitation of the Study.</a:t>
          </a:r>
        </a:p>
      </dsp:txBody>
      <dsp:txXfrm>
        <a:off x="1057183" y="2290082"/>
        <a:ext cx="9458416" cy="915310"/>
      </dsp:txXfrm>
    </dsp:sp>
    <dsp:sp modelId="{4BBEE686-F923-4FD8-B17A-AA72A80B6B71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C2E86-5EE9-4FF1-92B2-1511D9BDBA43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9DED4-F203-4CB2-928C-064BCC71BF5E}">
      <dsp:nvSpPr>
        <dsp:cNvPr id="0" name=""/>
        <dsp:cNvSpPr/>
      </dsp:nvSpPr>
      <dsp:spPr>
        <a:xfrm>
          <a:off x="1057183" y="3434221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Future Research:</a:t>
          </a:r>
        </a:p>
      </dsp:txBody>
      <dsp:txXfrm>
        <a:off x="1057183" y="3434221"/>
        <a:ext cx="4732020" cy="915310"/>
      </dsp:txXfrm>
    </dsp:sp>
    <dsp:sp modelId="{52A48560-93C9-43FB-A436-F506BD8ED57C}">
      <dsp:nvSpPr>
        <dsp:cNvPr id="0" name=""/>
        <dsp:cNvSpPr/>
      </dsp:nvSpPr>
      <dsp:spPr>
        <a:xfrm>
          <a:off x="5789203" y="3434221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Explore hybrid clustering methods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additional data sources and variables.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Outlier detection and removal impact in Cluster analysis for COVID-19 data </a:t>
          </a:r>
        </a:p>
      </dsp:txBody>
      <dsp:txXfrm>
        <a:off x="5789203" y="3434221"/>
        <a:ext cx="472639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26B39-58ED-6640-B36A-81264873DC5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2B519-3C52-254E-B5B7-F8478FE85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7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54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9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06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00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00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7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9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83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22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56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34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5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34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1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97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1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37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9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7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68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1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2B519-3C52-254E-B5B7-F8478FE85C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1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2D5-CCC1-63AF-D032-F0392256B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FD1B2-3058-4E13-91A9-0D4FD6569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1EFD4-A70A-6CFC-A45A-97830B27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EA9A-71F8-C64B-9826-01114F8F312F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E37C-E766-036C-F2CF-B3B028D8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A208C-FED9-C272-B33D-C07FB86A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5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D53A-DC93-3FC0-B9BF-A76BCCC9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91760-FF15-BCF0-D14A-621A85A85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DDFB-0B30-B82A-68FE-B0BDE8DF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1982-E713-4045-88FF-3338E0678D91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C3D41-241A-42E9-1FFE-407E1F825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F6229-3DC3-72C4-667E-9B258969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68B2EE-BAF7-C5D7-9FBA-621F92A9E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4A6ED-042C-93EF-C364-3F9E1CAD2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6CFB8-E592-186D-1500-08A5871C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46E16-DB85-DD4C-B046-14A456AC9F21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1F51-4440-3F4F-C7E2-CFB3E0F6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4C839-0B8D-46D9-C0A8-D5B40365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0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93A7-2623-9BEE-16E0-152D42D0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C4A58-5B72-09C6-081F-19A45F42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31D7C-118C-F6D4-265C-D2330E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EF2C-1A75-BF49-A0F8-52B98B67BFA4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56FA-3806-A210-949A-945139EE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933F-042F-4F80-1BD4-78E0B85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7769-E2FA-9771-A789-AA214081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4C8F7-500A-7573-F6A8-102A83C13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5F3FA-CA48-643E-18AF-7FAE407F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88C9-4C99-0846-9C8E-4BFEEA684221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B898B-8D7B-295B-8137-33F22B35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36CEA-2AC4-BDAC-FAC3-AA9AC5C4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5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B573-54A9-E3F5-3A50-3C638F9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12B9-EE5B-D99D-57A2-50B8A97AF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BCDCD-147E-887F-FAD3-F73F7EE5E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C547D-A840-E01F-A783-E061FED8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DFBB-C7DF-B042-BA9E-52CB3E1467CB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AE2A2-DA2D-67C5-162A-13004D70A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2950B-28D8-9A81-29CE-5B11064B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8E03-29DE-1F90-D810-DF23E04D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ED156-AD51-711F-534B-7356D1521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914B-DD99-90FA-5E59-57EADDC70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275F20-9A2D-4A3D-B71E-E8C564403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45A08-A278-0FDB-B5F9-65BA413B1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1274B-9002-2A39-9310-A9420A1E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0B0EA-44D7-2E43-A62B-94318E1DE427}" type="datetime1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D01FAC-B6B6-D113-7281-757B946B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48A42-09D5-9756-71A1-274B1D13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4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F9A8-413A-7485-DFDC-842E648A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D53C8-82C5-6EA1-F476-6250DD57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B3D5-E249-C844-A302-5043687E6550}" type="datetime1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AB5A2-C91B-69EF-4472-CEC799CE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BAF15-018A-BE5E-BFD8-1BE86EC8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4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A6F0E-A211-BE2A-19F4-0AAB1CB1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503B-63E1-7A4F-9829-4A3E25323375}" type="datetime1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BAB37-0B28-92C6-27E6-E2DCB6D8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314C6-66F7-B05A-7099-C2D8E711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5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33A3-F73D-585F-BB68-19B9139A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7DC2-A3B6-8BD2-9689-28051790E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07557-217E-8A39-3820-B91A3FFA3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15DD4-7BDC-2BA4-3708-478C4CCB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13A0-0C69-454D-8F8C-FE458C65FAD4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7F849-F531-6718-3AC6-E0AE4BA5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45D9C-67E3-6C25-6371-975B1A4E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23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001D-C241-279F-E125-14E6F541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DEC35-332B-2805-16ED-86E263F1C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B882-4A76-1A7B-7E89-0E6BBC11D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8E6A1-65D5-1477-2453-8BBE1D90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0E19-1C8D-9F44-9C10-C8545091545C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42967-3316-A396-F854-C1DD52EC4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FB4D1-6890-42BF-08FA-4954F889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8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DDFFB5-EE8B-F2D2-2D06-D68546B6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8C8C5-53A6-5D41-A958-BA4E9AB1A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DEB2-D64D-3AA0-3B01-4EEDBE6A7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F2DB0-4D52-D046-B8B5-D7D2F3556202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C8DB1-CFD1-4489-4182-09EE8D2B2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B3E83-77E0-C978-9A52-38E8D1136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AE7F-7DFB-E744-912B-B882BCC2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3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9B3CF-FA9B-7F82-655F-04FB5F16DDA9}"/>
              </a:ext>
            </a:extLst>
          </p:cNvPr>
          <p:cNvSpPr>
            <a:spLocks/>
          </p:cNvSpPr>
          <p:nvPr/>
        </p:nvSpPr>
        <p:spPr>
          <a:xfrm>
            <a:off x="929225" y="2129693"/>
            <a:ext cx="9871571" cy="408484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0392">
              <a:spcAft>
                <a:spcPts val="600"/>
              </a:spcAft>
            </a:pPr>
            <a:endParaRPr lang="en-US" sz="167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850392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Comparison of two clustering methods</a:t>
            </a:r>
          </a:p>
          <a:p>
            <a:pPr algn="ctr" defTabSz="850392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(K-mean and Fuzzy clustering) for COVID-19 data</a:t>
            </a:r>
          </a:p>
          <a:p>
            <a:pPr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	</a:t>
            </a:r>
          </a:p>
          <a:p>
            <a:pPr algn="ctr"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Submitted By </a:t>
            </a:r>
          </a:p>
          <a:p>
            <a:pPr algn="ctr"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Tonmoy Deb Chowdhury </a:t>
            </a:r>
          </a:p>
          <a:p>
            <a:pPr algn="ctr"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Matriculation Number: 1340439</a:t>
            </a:r>
            <a:endParaRPr lang="en-US" sz="1800" dirty="0"/>
          </a:p>
        </p:txBody>
      </p:sp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473500AC-C502-E7CC-1E16-DE03E77D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8" y="643466"/>
            <a:ext cx="3171060" cy="1307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C5CA1A-2AB7-061D-4715-5BAF5687747B}"/>
              </a:ext>
            </a:extLst>
          </p:cNvPr>
          <p:cNvSpPr txBox="1"/>
          <p:nvPr/>
        </p:nvSpPr>
        <p:spPr>
          <a:xfrm>
            <a:off x="758168" y="5029630"/>
            <a:ext cx="2939078" cy="684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Supervisor:</a:t>
            </a:r>
          </a:p>
          <a:p>
            <a:pPr defTabSz="850392">
              <a:spcAft>
                <a:spcPts val="600"/>
              </a:spcAft>
            </a:pPr>
            <a:r>
              <a:rPr lang="en-US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Prof. Dr. Christina Andersson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D325E-0311-72F9-2BE4-9C1568A1DF12}"/>
              </a:ext>
            </a:extLst>
          </p:cNvPr>
          <p:cNvSpPr txBox="1"/>
          <p:nvPr/>
        </p:nvSpPr>
        <p:spPr>
          <a:xfrm>
            <a:off x="8494753" y="5029630"/>
            <a:ext cx="2939078" cy="684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Co-Supervisor:</a:t>
            </a:r>
          </a:p>
          <a:p>
            <a:pPr defTabSz="850392">
              <a:spcAft>
                <a:spcPts val="600"/>
              </a:spcAft>
            </a:pPr>
            <a:r>
              <a:rPr lang="en-US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Prof. Dr. </a:t>
            </a:r>
            <a:r>
              <a:rPr lang="en-US" sz="167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Doina</a:t>
            </a:r>
            <a:r>
              <a:rPr lang="en-US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7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Logofatu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D9364-1272-195D-BA28-CD0542E46DF1}"/>
              </a:ext>
            </a:extLst>
          </p:cNvPr>
          <p:cNvSpPr txBox="1"/>
          <p:nvPr/>
        </p:nvSpPr>
        <p:spPr>
          <a:xfrm>
            <a:off x="7294413" y="936740"/>
            <a:ext cx="4105547" cy="103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Faculty 2: Computer Science and Engineering</a:t>
            </a:r>
          </a:p>
          <a:p>
            <a:pPr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 of Science in High Integrity Systems 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3742D3-95FE-F564-853C-CE76E3D3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9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/>
              <a:t>Data Collection and Preprocessing – Preliminary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7F144-55D7-ACC5-181D-9076B3C33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7" b="-2"/>
          <a:stretch/>
        </p:blipFill>
        <p:spPr>
          <a:xfrm>
            <a:off x="944163" y="2276856"/>
            <a:ext cx="6998567" cy="430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2CCC6-F625-8DD6-D3AF-3422D6E1A5BA}"/>
              </a:ext>
            </a:extLst>
          </p:cNvPr>
          <p:cNvSpPr txBox="1"/>
          <p:nvPr/>
        </p:nvSpPr>
        <p:spPr>
          <a:xfrm>
            <a:off x="9021874" y="2478024"/>
            <a:ext cx="2700734" cy="369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United States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Brazil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India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Mexico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Russia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Peru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United Kingdom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Italy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France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Germany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19A76E-59D7-5E68-77E6-B25A0F7D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A0D1-A41B-D18A-8DEA-42B8075A5F33}"/>
              </a:ext>
            </a:extLst>
          </p:cNvPr>
          <p:cNvSpPr txBox="1"/>
          <p:nvPr/>
        </p:nvSpPr>
        <p:spPr>
          <a:xfrm>
            <a:off x="2245322" y="6533724"/>
            <a:ext cx="439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Ten countries based on COVID-19 death</a:t>
            </a:r>
          </a:p>
        </p:txBody>
      </p:sp>
    </p:spTree>
    <p:extLst>
      <p:ext uri="{BB962C8B-B14F-4D97-AF65-F5344CB8AC3E}">
        <p14:creationId xmlns:p14="http://schemas.microsoft.com/office/powerpoint/2010/main" val="14577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5454"/>
            <a:ext cx="9144000" cy="70643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Feature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7D883-02E0-946B-D2DE-3E057B0FA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91" y="1251049"/>
            <a:ext cx="6115894" cy="5321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F405C-DD9E-F17C-7DE6-92F9F3560C7B}"/>
              </a:ext>
            </a:extLst>
          </p:cNvPr>
          <p:cNvSpPr txBox="1"/>
          <p:nvPr/>
        </p:nvSpPr>
        <p:spPr>
          <a:xfrm>
            <a:off x="991892" y="1472339"/>
            <a:ext cx="2830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Adopted: </a:t>
            </a:r>
            <a:r>
              <a:rPr lang="en-US" dirty="0" err="1"/>
              <a:t>New_cases</a:t>
            </a:r>
            <a:r>
              <a:rPr lang="en-US" dirty="0"/>
              <a:t>,</a:t>
            </a:r>
          </a:p>
          <a:p>
            <a:r>
              <a:rPr lang="en-US" dirty="0"/>
              <a:t> 	</a:t>
            </a:r>
            <a:r>
              <a:rPr lang="en-US" dirty="0" err="1"/>
              <a:t>new_deaths</a:t>
            </a:r>
            <a:r>
              <a:rPr lang="en-US" dirty="0"/>
              <a:t>, </a:t>
            </a:r>
          </a:p>
          <a:p>
            <a:r>
              <a:rPr lang="en-US" dirty="0"/>
              <a:t>	</a:t>
            </a:r>
            <a:r>
              <a:rPr lang="en-US" dirty="0" err="1"/>
              <a:t>new_vaccinations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74D5D-64BD-FB92-C5BF-624166780653}"/>
              </a:ext>
            </a:extLst>
          </p:cNvPr>
          <p:cNvSpPr txBox="1"/>
          <p:nvPr/>
        </p:nvSpPr>
        <p:spPr>
          <a:xfrm>
            <a:off x="728420" y="3952068"/>
            <a:ext cx="5367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Excluded: </a:t>
            </a:r>
            <a:r>
              <a:rPr lang="en-US" dirty="0" err="1"/>
              <a:t>Total_cases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Total_deaths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People_fully_vaccinated</a:t>
            </a:r>
            <a:r>
              <a:rPr lang="en-US" dirty="0"/>
              <a:t> –cumulative metrics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Hosp_patients</a:t>
            </a:r>
            <a:r>
              <a:rPr lang="en-US" dirty="0"/>
              <a:t>, </a:t>
            </a:r>
            <a:r>
              <a:rPr lang="en-US" dirty="0" err="1"/>
              <a:t>icu_patients</a:t>
            </a:r>
            <a:r>
              <a:rPr lang="en-US" dirty="0"/>
              <a:t> – missing values</a:t>
            </a:r>
          </a:p>
          <a:p>
            <a:r>
              <a:rPr lang="en-US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D61ED-3FDE-991A-1346-33073C7D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Clustering: K mean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FCF84-5174-1816-780D-A0EED25C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9041"/>
            <a:ext cx="3447686" cy="3310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5CF706-769D-7A21-53DF-BD4924343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26" y="1797934"/>
            <a:ext cx="3404181" cy="3481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68D46-2380-A8B4-265F-41844E83E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748" y="2084494"/>
            <a:ext cx="3253908" cy="3162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53339-227F-C910-292A-0730382949A4}"/>
              </a:ext>
            </a:extLst>
          </p:cNvPr>
          <p:cNvSpPr txBox="1"/>
          <p:nvPr/>
        </p:nvSpPr>
        <p:spPr>
          <a:xfrm>
            <a:off x="3585081" y="5886003"/>
            <a:ext cx="5209247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plot for k mean clustering (United States, India and Brazil)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A1E06-7337-E8AF-DD25-C903E7F2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0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7DB3F5-664A-900D-4AF9-CECB5B9E6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80" y="3349198"/>
            <a:ext cx="7573606" cy="3466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3D552F-323B-DE70-758D-C92714CFF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44" y="0"/>
            <a:ext cx="7135678" cy="33065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8460C-48AB-9942-04E8-FF7330CF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56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063B82-7E42-6DE8-A32B-D34A6021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83" y="1635713"/>
            <a:ext cx="7772400" cy="3586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B49840-786B-3A2A-4E8F-13CC92679278}"/>
              </a:ext>
            </a:extLst>
          </p:cNvPr>
          <p:cNvSpPr txBox="1"/>
          <p:nvPr/>
        </p:nvSpPr>
        <p:spPr>
          <a:xfrm>
            <a:off x="1917683" y="5827058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clustered data for new vaccination, death and cases on United States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D00D-55FB-786E-C7B5-F2655DDC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59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7" y="0"/>
            <a:ext cx="11516497" cy="704335"/>
          </a:xfrm>
        </p:spPr>
        <p:txBody>
          <a:bodyPr/>
          <a:lstStyle/>
          <a:p>
            <a:pPr algn="ctr"/>
            <a:r>
              <a:rPr lang="en-US" dirty="0"/>
              <a:t>Interpretation for K mean Clustering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31554-BFF2-5EC4-3997-C2CD5FBB29D7}"/>
              </a:ext>
            </a:extLst>
          </p:cNvPr>
          <p:cNvGraphicFramePr>
            <a:graphicFrameLocks noGrp="1"/>
          </p:cNvGraphicFramePr>
          <p:nvPr/>
        </p:nvGraphicFramePr>
        <p:xfrm>
          <a:off x="1040108" y="704335"/>
          <a:ext cx="1045963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23">
                  <a:extLst>
                    <a:ext uri="{9D8B030D-6E8A-4147-A177-3AD203B41FA5}">
                      <a16:colId xmlns:a16="http://schemas.microsoft.com/office/drawing/2014/main" val="2320014742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1485217561"/>
                    </a:ext>
                  </a:extLst>
                </a:gridCol>
                <a:gridCol w="1069383">
                  <a:extLst>
                    <a:ext uri="{9D8B030D-6E8A-4147-A177-3AD203B41FA5}">
                      <a16:colId xmlns:a16="http://schemas.microsoft.com/office/drawing/2014/main" val="3883283253"/>
                    </a:ext>
                  </a:extLst>
                </a:gridCol>
                <a:gridCol w="3130658">
                  <a:extLst>
                    <a:ext uri="{9D8B030D-6E8A-4147-A177-3AD203B41FA5}">
                      <a16:colId xmlns:a16="http://schemas.microsoft.com/office/drawing/2014/main" val="3055421391"/>
                    </a:ext>
                  </a:extLst>
                </a:gridCol>
                <a:gridCol w="2929178">
                  <a:extLst>
                    <a:ext uri="{9D8B030D-6E8A-4147-A177-3AD203B41FA5}">
                      <a16:colId xmlns:a16="http://schemas.microsoft.com/office/drawing/2014/main" val="3398735211"/>
                    </a:ext>
                  </a:extLst>
                </a:gridCol>
              </a:tblGrid>
              <a:tr h="349550">
                <a:tc>
                  <a:txBody>
                    <a:bodyPr/>
                    <a:lstStyle/>
                    <a:p>
                      <a:r>
                        <a:rPr lang="en-US" dirty="0"/>
                        <a:t>Cluster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of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57054"/>
                  </a:ext>
                </a:extLst>
              </a:tr>
              <a:tr h="1171516">
                <a:tc>
                  <a:txBody>
                    <a:bodyPr/>
                    <a:lstStyle/>
                    <a:p>
                      <a:r>
                        <a:rPr lang="en-US" dirty="0"/>
                        <a:t>Number of Clusters: 3</a:t>
                      </a:r>
                    </a:p>
                    <a:p>
                      <a:r>
                        <a:rPr lang="en-US" dirty="0"/>
                        <a:t>SS: 0.556</a:t>
                      </a:r>
                    </a:p>
                    <a:p>
                      <a:r>
                        <a:rPr lang="en-US" dirty="0"/>
                        <a:t>DBS: 0.768</a:t>
                      </a:r>
                    </a:p>
                    <a:p>
                      <a:r>
                        <a:rPr lang="en-US" dirty="0"/>
                        <a:t>CHS: 886.394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  <a:p>
                      <a:r>
                        <a:rPr lang="en-US" dirty="0"/>
                        <a:t>549</a:t>
                      </a:r>
                    </a:p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2021-01-27  to 2021-12-28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2021-03-14  to 2023-05-09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2020-12-14  to  2023-04-09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48.44 to 71.76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24.09 to  64.35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24.09 to 71.76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16678"/>
                  </a:ext>
                </a:extLst>
              </a:tr>
              <a:tr h="87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cases.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deaths.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 has the highest average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new_vaccinations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60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7C1411-3119-6FB9-A9DA-BDE75C61BBF0}"/>
              </a:ext>
            </a:extLst>
          </p:cNvPr>
          <p:cNvSpPr txBox="1"/>
          <p:nvPr/>
        </p:nvSpPr>
        <p:spPr>
          <a:xfrm>
            <a:off x="3144696" y="3177433"/>
            <a:ext cx="562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Interpretation for K mean for country </a:t>
            </a:r>
            <a:r>
              <a:rPr lang="en-US" b="1" dirty="0"/>
              <a:t>United States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7A285E-B2F9-1ABF-4C7A-C26886F07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207127"/>
              </p:ext>
            </p:extLst>
          </p:nvPr>
        </p:nvGraphicFramePr>
        <p:xfrm>
          <a:off x="1040107" y="3920315"/>
          <a:ext cx="10459633" cy="2560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23">
                  <a:extLst>
                    <a:ext uri="{9D8B030D-6E8A-4147-A177-3AD203B41FA5}">
                      <a16:colId xmlns:a16="http://schemas.microsoft.com/office/drawing/2014/main" val="2320014742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1485217561"/>
                    </a:ext>
                  </a:extLst>
                </a:gridCol>
                <a:gridCol w="1069383">
                  <a:extLst>
                    <a:ext uri="{9D8B030D-6E8A-4147-A177-3AD203B41FA5}">
                      <a16:colId xmlns:a16="http://schemas.microsoft.com/office/drawing/2014/main" val="3883283253"/>
                    </a:ext>
                  </a:extLst>
                </a:gridCol>
                <a:gridCol w="3130658">
                  <a:extLst>
                    <a:ext uri="{9D8B030D-6E8A-4147-A177-3AD203B41FA5}">
                      <a16:colId xmlns:a16="http://schemas.microsoft.com/office/drawing/2014/main" val="3055421391"/>
                    </a:ext>
                  </a:extLst>
                </a:gridCol>
                <a:gridCol w="2929178">
                  <a:extLst>
                    <a:ext uri="{9D8B030D-6E8A-4147-A177-3AD203B41FA5}">
                      <a16:colId xmlns:a16="http://schemas.microsoft.com/office/drawing/2014/main" val="3398735211"/>
                    </a:ext>
                  </a:extLst>
                </a:gridCol>
              </a:tblGrid>
              <a:tr h="344104">
                <a:tc>
                  <a:txBody>
                    <a:bodyPr/>
                    <a:lstStyle/>
                    <a:p>
                      <a:r>
                        <a:rPr lang="en-US" dirty="0"/>
                        <a:t>Cluster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of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57054"/>
                  </a:ext>
                </a:extLst>
              </a:tr>
              <a:tr h="1118340">
                <a:tc>
                  <a:txBody>
                    <a:bodyPr/>
                    <a:lstStyle/>
                    <a:p>
                      <a:r>
                        <a:rPr lang="en-US" dirty="0"/>
                        <a:t>Number of Clusters: 2</a:t>
                      </a:r>
                    </a:p>
                    <a:p>
                      <a:r>
                        <a:rPr lang="en-US" dirty="0"/>
                        <a:t>SS: 0.726</a:t>
                      </a:r>
                    </a:p>
                    <a:p>
                      <a:r>
                        <a:rPr lang="en-US" dirty="0"/>
                        <a:t>DBS: 0.744</a:t>
                      </a:r>
                    </a:p>
                    <a:p>
                      <a:r>
                        <a:rPr lang="en-US" dirty="0"/>
                        <a:t>CHS: 939.717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</a:t>
                      </a:r>
                    </a:p>
                    <a:p>
                      <a:r>
                        <a:rPr lang="en-US" dirty="0"/>
                        <a:t>90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2021-01-16 to 2023-11-21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2021-04-10 to 2022-03-26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28.70 to 81.94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43.06 to 81.94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16678"/>
                  </a:ext>
                </a:extLst>
              </a:tr>
              <a:tr h="10064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1 has the highest average new cases.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1 has the highest average new deaths.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1 has the highest average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new_vaccinations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60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6F78726-C192-0A37-8139-70264C0B4746}"/>
              </a:ext>
            </a:extLst>
          </p:cNvPr>
          <p:cNvSpPr txBox="1"/>
          <p:nvPr/>
        </p:nvSpPr>
        <p:spPr>
          <a:xfrm>
            <a:off x="3144696" y="6481232"/>
            <a:ext cx="481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Interpretation for K mean for country </a:t>
            </a:r>
            <a:r>
              <a:rPr lang="en-US" b="1" dirty="0"/>
              <a:t>India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1E22C-365A-50F1-1165-7BBEB75B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1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7" y="0"/>
            <a:ext cx="11516497" cy="704335"/>
          </a:xfrm>
        </p:spPr>
        <p:txBody>
          <a:bodyPr/>
          <a:lstStyle/>
          <a:p>
            <a:pPr algn="ctr"/>
            <a:r>
              <a:rPr lang="en-US" dirty="0"/>
              <a:t>Interpretation for K mean Clustering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31554-BFF2-5EC4-3997-C2CD5FBB2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7907"/>
              </p:ext>
            </p:extLst>
          </p:nvPr>
        </p:nvGraphicFramePr>
        <p:xfrm>
          <a:off x="1040108" y="704335"/>
          <a:ext cx="1045963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23">
                  <a:extLst>
                    <a:ext uri="{9D8B030D-6E8A-4147-A177-3AD203B41FA5}">
                      <a16:colId xmlns:a16="http://schemas.microsoft.com/office/drawing/2014/main" val="2320014742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1485217561"/>
                    </a:ext>
                  </a:extLst>
                </a:gridCol>
                <a:gridCol w="1069383">
                  <a:extLst>
                    <a:ext uri="{9D8B030D-6E8A-4147-A177-3AD203B41FA5}">
                      <a16:colId xmlns:a16="http://schemas.microsoft.com/office/drawing/2014/main" val="3883283253"/>
                    </a:ext>
                  </a:extLst>
                </a:gridCol>
                <a:gridCol w="3130658">
                  <a:extLst>
                    <a:ext uri="{9D8B030D-6E8A-4147-A177-3AD203B41FA5}">
                      <a16:colId xmlns:a16="http://schemas.microsoft.com/office/drawing/2014/main" val="3055421391"/>
                    </a:ext>
                  </a:extLst>
                </a:gridCol>
                <a:gridCol w="2929178">
                  <a:extLst>
                    <a:ext uri="{9D8B030D-6E8A-4147-A177-3AD203B41FA5}">
                      <a16:colId xmlns:a16="http://schemas.microsoft.com/office/drawing/2014/main" val="3398735211"/>
                    </a:ext>
                  </a:extLst>
                </a:gridCol>
              </a:tblGrid>
              <a:tr h="349550">
                <a:tc>
                  <a:txBody>
                    <a:bodyPr/>
                    <a:lstStyle/>
                    <a:p>
                      <a:r>
                        <a:rPr lang="en-US"/>
                        <a:t>Cluster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Range of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Stringency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57054"/>
                  </a:ext>
                </a:extLst>
              </a:tr>
              <a:tr h="1171516">
                <a:tc>
                  <a:txBody>
                    <a:bodyPr/>
                    <a:lstStyle/>
                    <a:p>
                      <a:r>
                        <a:rPr lang="en-US"/>
                        <a:t>Number of Clusters: 3</a:t>
                      </a:r>
                    </a:p>
                    <a:p>
                      <a:r>
                        <a:rPr lang="en-US"/>
                        <a:t>SS: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0.725</a:t>
                      </a:r>
                      <a:endParaRPr lang="en-US"/>
                    </a:p>
                    <a:p>
                      <a:r>
                        <a:rPr lang="en-US"/>
                        <a:t>DBS: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0.649</a:t>
                      </a:r>
                      <a:endParaRPr lang="en-US"/>
                    </a:p>
                    <a:p>
                      <a:r>
                        <a:rPr lang="en-US"/>
                        <a:t>CHS: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1528.656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  <a:p>
                      <a:r>
                        <a:rPr lang="en-US"/>
                        <a:t>1</a:t>
                      </a:r>
                    </a:p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180</a:t>
                      </a:r>
                    </a:p>
                    <a:p>
                      <a:r>
                        <a:rPr lang="en-US"/>
                        <a:t>707</a:t>
                      </a:r>
                    </a:p>
                    <a:p>
                      <a:r>
                        <a:rPr lang="en-US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2021-03-12 to 2022-01-28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2020-12-28 to 2023-07-10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2021-01-03 to 2022-04-24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36.34 to 75.0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11.11 to 75.0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18.82 to 75.0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16678"/>
                  </a:ext>
                </a:extLst>
              </a:tr>
              <a:tr h="8718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Summary</a:t>
                      </a:r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cases.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deaths.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 has the highest average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new_vaccinations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60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7C1411-3119-6FB9-A9DA-BDE75C61BBF0}"/>
              </a:ext>
            </a:extLst>
          </p:cNvPr>
          <p:cNvSpPr txBox="1"/>
          <p:nvPr/>
        </p:nvSpPr>
        <p:spPr>
          <a:xfrm>
            <a:off x="3144696" y="3177433"/>
            <a:ext cx="496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Interpretation for K mean for country </a:t>
            </a:r>
            <a:r>
              <a:rPr lang="en-US" b="1" dirty="0"/>
              <a:t>France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7A285E-B2F9-1ABF-4C7A-C26886F07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061486"/>
              </p:ext>
            </p:extLst>
          </p:nvPr>
        </p:nvGraphicFramePr>
        <p:xfrm>
          <a:off x="1040107" y="3684786"/>
          <a:ext cx="10459633" cy="2624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23">
                  <a:extLst>
                    <a:ext uri="{9D8B030D-6E8A-4147-A177-3AD203B41FA5}">
                      <a16:colId xmlns:a16="http://schemas.microsoft.com/office/drawing/2014/main" val="2320014742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1485217561"/>
                    </a:ext>
                  </a:extLst>
                </a:gridCol>
                <a:gridCol w="1069383">
                  <a:extLst>
                    <a:ext uri="{9D8B030D-6E8A-4147-A177-3AD203B41FA5}">
                      <a16:colId xmlns:a16="http://schemas.microsoft.com/office/drawing/2014/main" val="3883283253"/>
                    </a:ext>
                  </a:extLst>
                </a:gridCol>
                <a:gridCol w="3130658">
                  <a:extLst>
                    <a:ext uri="{9D8B030D-6E8A-4147-A177-3AD203B41FA5}">
                      <a16:colId xmlns:a16="http://schemas.microsoft.com/office/drawing/2014/main" val="3055421391"/>
                    </a:ext>
                  </a:extLst>
                </a:gridCol>
                <a:gridCol w="2929178">
                  <a:extLst>
                    <a:ext uri="{9D8B030D-6E8A-4147-A177-3AD203B41FA5}">
                      <a16:colId xmlns:a16="http://schemas.microsoft.com/office/drawing/2014/main" val="3398735211"/>
                    </a:ext>
                  </a:extLst>
                </a:gridCol>
              </a:tblGrid>
              <a:tr h="302179">
                <a:tc>
                  <a:txBody>
                    <a:bodyPr/>
                    <a:lstStyle/>
                    <a:p>
                      <a:r>
                        <a:rPr lang="en-US" dirty="0"/>
                        <a:t>Cluster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of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57054"/>
                  </a:ext>
                </a:extLst>
              </a:tr>
              <a:tr h="929731">
                <a:tc>
                  <a:txBody>
                    <a:bodyPr/>
                    <a:lstStyle/>
                    <a:p>
                      <a:r>
                        <a:rPr lang="en-US" dirty="0"/>
                        <a:t>Number of Clusters: 3</a:t>
                      </a:r>
                    </a:p>
                    <a:p>
                      <a:r>
                        <a:rPr lang="en-US" dirty="0"/>
                        <a:t>SS: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0.702</a:t>
                      </a:r>
                      <a:endParaRPr lang="en-US" dirty="0"/>
                    </a:p>
                    <a:p>
                      <a:r>
                        <a:rPr lang="en-US" dirty="0"/>
                        <a:t>DBS: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0.701</a:t>
                      </a:r>
                      <a:endParaRPr lang="en-US" dirty="0"/>
                    </a:p>
                    <a:p>
                      <a:r>
                        <a:rPr lang="en-US" dirty="0"/>
                        <a:t>CHS: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988.201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  <a:p>
                      <a:r>
                        <a:rPr lang="en-US" dirty="0"/>
                        <a:t>664</a:t>
                      </a:r>
                    </a:p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2021-04-07  to 2022-01-27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2020-12-28  to 2023-04-07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2021-01-03  to 2022-10-30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38.69 to 75.00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11.11 to 85.19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11.11 to 83.33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16678"/>
                  </a:ext>
                </a:extLst>
              </a:tr>
              <a:tr h="10697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cases.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deaths.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 has the highest average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new_vaccinations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60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A494BEB-C1EF-094C-B6AC-E550F74DA013}"/>
              </a:ext>
            </a:extLst>
          </p:cNvPr>
          <p:cNvSpPr txBox="1"/>
          <p:nvPr/>
        </p:nvSpPr>
        <p:spPr>
          <a:xfrm>
            <a:off x="3144696" y="6342550"/>
            <a:ext cx="52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Interpretation for K mean for country </a:t>
            </a:r>
            <a:r>
              <a:rPr lang="en-US" b="1" dirty="0"/>
              <a:t>Germany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930AE-4848-06D8-C481-4C084F6D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3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457200"/>
            <a:ext cx="11516497" cy="704335"/>
          </a:xfrm>
        </p:spPr>
        <p:txBody>
          <a:bodyPr/>
          <a:lstStyle/>
          <a:p>
            <a:pPr algn="ctr"/>
            <a:r>
              <a:rPr lang="en-US" dirty="0"/>
              <a:t>Clustering: Fuzzy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17B54-773D-8304-72B7-39D241E2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7578"/>
            <a:ext cx="3783524" cy="3560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0612D-EE08-70EC-452F-02C6E7E0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552" y="1884766"/>
            <a:ext cx="3812193" cy="3673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F7B19-9C1A-BC57-3373-5921E334F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866" y="1997578"/>
            <a:ext cx="3812193" cy="3760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6CB2E-A340-924A-DF56-C257E6C1617E}"/>
              </a:ext>
            </a:extLst>
          </p:cNvPr>
          <p:cNvSpPr txBox="1"/>
          <p:nvPr/>
        </p:nvSpPr>
        <p:spPr>
          <a:xfrm>
            <a:off x="3441646" y="5945085"/>
            <a:ext cx="5566524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plot for Fuzzy mean clustering (United States, India and Brazil)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352D6-1E02-F499-D12D-012C3856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071D3-FFF8-D85C-AC43-E0DEC17F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23" y="0"/>
            <a:ext cx="7639114" cy="35808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9CE32-DA3B-1888-EFB8-6A516B0A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25" y="3573110"/>
            <a:ext cx="7231510" cy="32545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EA821-A2E6-DDC4-925A-D3525BE5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223A3-C4AB-5953-FE27-B4CA36EB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319" y="1585376"/>
            <a:ext cx="7772400" cy="3687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837360-0CBA-65CE-7A88-3FAC96F1C27D}"/>
              </a:ext>
            </a:extLst>
          </p:cNvPr>
          <p:cNvSpPr txBox="1"/>
          <p:nvPr/>
        </p:nvSpPr>
        <p:spPr>
          <a:xfrm>
            <a:off x="1917683" y="5827058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clustered data for new vaccination, death and cases on United States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8A515-E9B8-86E7-124C-7140B311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0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AA6684-14BB-7ECC-9F28-7791C523F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Literature Review and Findings</a:t>
            </a:r>
          </a:p>
          <a:p>
            <a:r>
              <a:rPr lang="en-US" dirty="0"/>
              <a:t>Research Gap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Data Collection and Preprocessing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Clustering (K mean and Fuzzy)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DD1246-7AD9-4CF5-5CF8-3EF36A62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8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7" y="0"/>
            <a:ext cx="11516497" cy="704335"/>
          </a:xfrm>
        </p:spPr>
        <p:txBody>
          <a:bodyPr/>
          <a:lstStyle/>
          <a:p>
            <a:pPr algn="ctr"/>
            <a:r>
              <a:rPr lang="en-US" dirty="0"/>
              <a:t>Interpretation for Fuzzy Clustering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31554-BFF2-5EC4-3997-C2CD5FBB2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93359"/>
              </p:ext>
            </p:extLst>
          </p:nvPr>
        </p:nvGraphicFramePr>
        <p:xfrm>
          <a:off x="1040108" y="704335"/>
          <a:ext cx="1045963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23">
                  <a:extLst>
                    <a:ext uri="{9D8B030D-6E8A-4147-A177-3AD203B41FA5}">
                      <a16:colId xmlns:a16="http://schemas.microsoft.com/office/drawing/2014/main" val="2320014742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1485217561"/>
                    </a:ext>
                  </a:extLst>
                </a:gridCol>
                <a:gridCol w="1069383">
                  <a:extLst>
                    <a:ext uri="{9D8B030D-6E8A-4147-A177-3AD203B41FA5}">
                      <a16:colId xmlns:a16="http://schemas.microsoft.com/office/drawing/2014/main" val="3883283253"/>
                    </a:ext>
                  </a:extLst>
                </a:gridCol>
                <a:gridCol w="3130658">
                  <a:extLst>
                    <a:ext uri="{9D8B030D-6E8A-4147-A177-3AD203B41FA5}">
                      <a16:colId xmlns:a16="http://schemas.microsoft.com/office/drawing/2014/main" val="3055421391"/>
                    </a:ext>
                  </a:extLst>
                </a:gridCol>
                <a:gridCol w="2929178">
                  <a:extLst>
                    <a:ext uri="{9D8B030D-6E8A-4147-A177-3AD203B41FA5}">
                      <a16:colId xmlns:a16="http://schemas.microsoft.com/office/drawing/2014/main" val="3398735211"/>
                    </a:ext>
                  </a:extLst>
                </a:gridCol>
              </a:tblGrid>
              <a:tr h="349550">
                <a:tc>
                  <a:txBody>
                    <a:bodyPr/>
                    <a:lstStyle/>
                    <a:p>
                      <a:r>
                        <a:rPr lang="en-US"/>
                        <a:t>Cluster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Range of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Stringency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57054"/>
                  </a:ext>
                </a:extLst>
              </a:tr>
              <a:tr h="1171516">
                <a:tc>
                  <a:txBody>
                    <a:bodyPr/>
                    <a:lstStyle/>
                    <a:p>
                      <a:r>
                        <a:rPr lang="en-US" dirty="0"/>
                        <a:t>Number of Clusters: 3</a:t>
                      </a:r>
                    </a:p>
                    <a:p>
                      <a:r>
                        <a:rPr lang="en-US" dirty="0"/>
                        <a:t>SS: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0.556</a:t>
                      </a:r>
                      <a:endParaRPr lang="en-US" dirty="0"/>
                    </a:p>
                    <a:p>
                      <a:r>
                        <a:rPr lang="en-US" dirty="0"/>
                        <a:t>DBS: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0.770</a:t>
                      </a:r>
                      <a:endParaRPr lang="en-US" dirty="0"/>
                    </a:p>
                    <a:p>
                      <a:r>
                        <a:rPr lang="en-US" dirty="0"/>
                        <a:t>CHS: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886.324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  <a:p>
                      <a:r>
                        <a:rPr lang="en-US"/>
                        <a:t>1</a:t>
                      </a:r>
                    </a:p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endParaRPr lang="en-US" dirty="0"/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dirty="0"/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2021-01-27 to 2021-12-28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2021-03-14 to 2023-05-09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2020-12-14 to 2023-04-09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48.44 to 71.76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24.09 to 64.35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24.09 to 71.76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16678"/>
                  </a:ext>
                </a:extLst>
              </a:tr>
              <a:tr h="8718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Summary</a:t>
                      </a:r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cases.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deaths.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 has the highest average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new_vaccinations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60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7C1411-3119-6FB9-A9DA-BDE75C61BBF0}"/>
              </a:ext>
            </a:extLst>
          </p:cNvPr>
          <p:cNvSpPr txBox="1"/>
          <p:nvPr/>
        </p:nvSpPr>
        <p:spPr>
          <a:xfrm>
            <a:off x="3144696" y="3177433"/>
            <a:ext cx="542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Interpretation for Fuzzy for country </a:t>
            </a:r>
            <a:r>
              <a:rPr lang="en-US" b="1" dirty="0"/>
              <a:t>United States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7A285E-B2F9-1ABF-4C7A-C26886F07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04955"/>
              </p:ext>
            </p:extLst>
          </p:nvPr>
        </p:nvGraphicFramePr>
        <p:xfrm>
          <a:off x="1040107" y="3684786"/>
          <a:ext cx="10459633" cy="2624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23">
                  <a:extLst>
                    <a:ext uri="{9D8B030D-6E8A-4147-A177-3AD203B41FA5}">
                      <a16:colId xmlns:a16="http://schemas.microsoft.com/office/drawing/2014/main" val="2320014742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1485217561"/>
                    </a:ext>
                  </a:extLst>
                </a:gridCol>
                <a:gridCol w="1069383">
                  <a:extLst>
                    <a:ext uri="{9D8B030D-6E8A-4147-A177-3AD203B41FA5}">
                      <a16:colId xmlns:a16="http://schemas.microsoft.com/office/drawing/2014/main" val="3883283253"/>
                    </a:ext>
                  </a:extLst>
                </a:gridCol>
                <a:gridCol w="3130658">
                  <a:extLst>
                    <a:ext uri="{9D8B030D-6E8A-4147-A177-3AD203B41FA5}">
                      <a16:colId xmlns:a16="http://schemas.microsoft.com/office/drawing/2014/main" val="3055421391"/>
                    </a:ext>
                  </a:extLst>
                </a:gridCol>
                <a:gridCol w="2929178">
                  <a:extLst>
                    <a:ext uri="{9D8B030D-6E8A-4147-A177-3AD203B41FA5}">
                      <a16:colId xmlns:a16="http://schemas.microsoft.com/office/drawing/2014/main" val="3398735211"/>
                    </a:ext>
                  </a:extLst>
                </a:gridCol>
              </a:tblGrid>
              <a:tr h="302179">
                <a:tc>
                  <a:txBody>
                    <a:bodyPr/>
                    <a:lstStyle/>
                    <a:p>
                      <a:r>
                        <a:rPr lang="en-US" dirty="0"/>
                        <a:t>Cluster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of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57054"/>
                  </a:ext>
                </a:extLst>
              </a:tr>
              <a:tr h="929731">
                <a:tc>
                  <a:txBody>
                    <a:bodyPr/>
                    <a:lstStyle/>
                    <a:p>
                      <a:r>
                        <a:rPr lang="en-US" dirty="0"/>
                        <a:t>Number of Clusters: 2</a:t>
                      </a:r>
                    </a:p>
                    <a:p>
                      <a:r>
                        <a:rPr lang="en-US" dirty="0"/>
                        <a:t>SS: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0.726</a:t>
                      </a:r>
                      <a:endParaRPr lang="en-US" dirty="0"/>
                    </a:p>
                    <a:p>
                      <a:r>
                        <a:rPr lang="en-US" dirty="0"/>
                        <a:t>DBS: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0.744</a:t>
                      </a:r>
                      <a:endParaRPr lang="en-US" dirty="0"/>
                    </a:p>
                    <a:p>
                      <a:r>
                        <a:rPr lang="en-US" dirty="0"/>
                        <a:t>CHS: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939.717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en-US" dirty="0"/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899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2021-04-10  to 2022-03-26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2021-01-16  to 2023-11-21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43.06 to 81.94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28.70 to 81.94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16678"/>
                  </a:ext>
                </a:extLst>
              </a:tr>
              <a:tr h="10697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 has the highest average new cases.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 has the highest average new deaths.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 has the highest average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new_vaccinations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60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A494BEB-C1EF-094C-B6AC-E550F74DA013}"/>
              </a:ext>
            </a:extLst>
          </p:cNvPr>
          <p:cNvSpPr txBox="1"/>
          <p:nvPr/>
        </p:nvSpPr>
        <p:spPr>
          <a:xfrm>
            <a:off x="3144696" y="6342550"/>
            <a:ext cx="462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Interpretation for Fuzzy for country </a:t>
            </a:r>
            <a:r>
              <a:rPr lang="en-US" b="1" dirty="0"/>
              <a:t>India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9E7B0-F8D4-0247-59C4-506521C0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12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7" y="0"/>
            <a:ext cx="11516497" cy="704335"/>
          </a:xfrm>
        </p:spPr>
        <p:txBody>
          <a:bodyPr/>
          <a:lstStyle/>
          <a:p>
            <a:pPr algn="ctr"/>
            <a:r>
              <a:rPr lang="en-US" dirty="0"/>
              <a:t>Interpretation for Fuzzy Clustering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31554-BFF2-5EC4-3997-C2CD5FBB2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850079"/>
              </p:ext>
            </p:extLst>
          </p:nvPr>
        </p:nvGraphicFramePr>
        <p:xfrm>
          <a:off x="1040108" y="704335"/>
          <a:ext cx="1045963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23">
                  <a:extLst>
                    <a:ext uri="{9D8B030D-6E8A-4147-A177-3AD203B41FA5}">
                      <a16:colId xmlns:a16="http://schemas.microsoft.com/office/drawing/2014/main" val="2320014742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1485217561"/>
                    </a:ext>
                  </a:extLst>
                </a:gridCol>
                <a:gridCol w="1069383">
                  <a:extLst>
                    <a:ext uri="{9D8B030D-6E8A-4147-A177-3AD203B41FA5}">
                      <a16:colId xmlns:a16="http://schemas.microsoft.com/office/drawing/2014/main" val="3883283253"/>
                    </a:ext>
                  </a:extLst>
                </a:gridCol>
                <a:gridCol w="3130658">
                  <a:extLst>
                    <a:ext uri="{9D8B030D-6E8A-4147-A177-3AD203B41FA5}">
                      <a16:colId xmlns:a16="http://schemas.microsoft.com/office/drawing/2014/main" val="3055421391"/>
                    </a:ext>
                  </a:extLst>
                </a:gridCol>
                <a:gridCol w="2929178">
                  <a:extLst>
                    <a:ext uri="{9D8B030D-6E8A-4147-A177-3AD203B41FA5}">
                      <a16:colId xmlns:a16="http://schemas.microsoft.com/office/drawing/2014/main" val="3398735211"/>
                    </a:ext>
                  </a:extLst>
                </a:gridCol>
              </a:tblGrid>
              <a:tr h="349550">
                <a:tc>
                  <a:txBody>
                    <a:bodyPr/>
                    <a:lstStyle/>
                    <a:p>
                      <a:r>
                        <a:rPr lang="en-US"/>
                        <a:t>Cluster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Range of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Stringency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57054"/>
                  </a:ext>
                </a:extLst>
              </a:tr>
              <a:tr h="1171516">
                <a:tc>
                  <a:txBody>
                    <a:bodyPr/>
                    <a:lstStyle/>
                    <a:p>
                      <a:r>
                        <a:rPr lang="en-US" dirty="0"/>
                        <a:t>Number of Clusters: 3</a:t>
                      </a:r>
                    </a:p>
                    <a:p>
                      <a:r>
                        <a:rPr lang="en-US" dirty="0"/>
                        <a:t>SS: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0.725</a:t>
                      </a:r>
                      <a:endParaRPr lang="en-US" dirty="0"/>
                    </a:p>
                    <a:p>
                      <a:r>
                        <a:rPr lang="en-US" dirty="0"/>
                        <a:t>DBS: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0.649</a:t>
                      </a:r>
                      <a:endParaRPr lang="en-US" dirty="0"/>
                    </a:p>
                    <a:p>
                      <a:r>
                        <a:rPr lang="en-US" dirty="0"/>
                        <a:t>CHS: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1528.656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  <a:p>
                      <a:r>
                        <a:rPr lang="en-US"/>
                        <a:t>1</a:t>
                      </a:r>
                    </a:p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en-US" dirty="0"/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endParaRPr lang="en-US" dirty="0"/>
                    </a:p>
                    <a:p>
                      <a:r>
                        <a:rPr lang="en-US" dirty="0"/>
                        <a:t>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2021-01-03 to 2022-04-24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2021-03-12 to 2022-01-28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2020-12-28 to 2023-07-10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18.82 to 75.0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36.34 to 75.0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11.11 to 75.0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16678"/>
                  </a:ext>
                </a:extLst>
              </a:tr>
              <a:tr h="8718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Summary</a:t>
                      </a:r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 has the highest average new cases.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 has the highest average new deaths.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1 has the highest average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new_vaccinations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60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7C1411-3119-6FB9-A9DA-BDE75C61BBF0}"/>
              </a:ext>
            </a:extLst>
          </p:cNvPr>
          <p:cNvSpPr txBox="1"/>
          <p:nvPr/>
        </p:nvSpPr>
        <p:spPr>
          <a:xfrm>
            <a:off x="3144696" y="3177433"/>
            <a:ext cx="477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Interpretation for Fuzzy for country </a:t>
            </a:r>
            <a:r>
              <a:rPr lang="en-US" b="1" dirty="0"/>
              <a:t>France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7A285E-B2F9-1ABF-4C7A-C26886F07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922968"/>
              </p:ext>
            </p:extLst>
          </p:nvPr>
        </p:nvGraphicFramePr>
        <p:xfrm>
          <a:off x="1040107" y="3684786"/>
          <a:ext cx="10459633" cy="2624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23">
                  <a:extLst>
                    <a:ext uri="{9D8B030D-6E8A-4147-A177-3AD203B41FA5}">
                      <a16:colId xmlns:a16="http://schemas.microsoft.com/office/drawing/2014/main" val="2320014742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1485217561"/>
                    </a:ext>
                  </a:extLst>
                </a:gridCol>
                <a:gridCol w="1069383">
                  <a:extLst>
                    <a:ext uri="{9D8B030D-6E8A-4147-A177-3AD203B41FA5}">
                      <a16:colId xmlns:a16="http://schemas.microsoft.com/office/drawing/2014/main" val="3883283253"/>
                    </a:ext>
                  </a:extLst>
                </a:gridCol>
                <a:gridCol w="3130658">
                  <a:extLst>
                    <a:ext uri="{9D8B030D-6E8A-4147-A177-3AD203B41FA5}">
                      <a16:colId xmlns:a16="http://schemas.microsoft.com/office/drawing/2014/main" val="3055421391"/>
                    </a:ext>
                  </a:extLst>
                </a:gridCol>
                <a:gridCol w="2929178">
                  <a:extLst>
                    <a:ext uri="{9D8B030D-6E8A-4147-A177-3AD203B41FA5}">
                      <a16:colId xmlns:a16="http://schemas.microsoft.com/office/drawing/2014/main" val="3398735211"/>
                    </a:ext>
                  </a:extLst>
                </a:gridCol>
              </a:tblGrid>
              <a:tr h="302179">
                <a:tc>
                  <a:txBody>
                    <a:bodyPr/>
                    <a:lstStyle/>
                    <a:p>
                      <a:r>
                        <a:rPr lang="en-US" dirty="0"/>
                        <a:t>Cluster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of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57054"/>
                  </a:ext>
                </a:extLst>
              </a:tr>
              <a:tr h="929731">
                <a:tc>
                  <a:txBody>
                    <a:bodyPr/>
                    <a:lstStyle/>
                    <a:p>
                      <a:r>
                        <a:rPr lang="en-US" dirty="0"/>
                        <a:t>Number of Clusters: 3</a:t>
                      </a:r>
                    </a:p>
                    <a:p>
                      <a:r>
                        <a:rPr lang="en-US" dirty="0"/>
                        <a:t>SS: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0.466</a:t>
                      </a:r>
                      <a:endParaRPr lang="en-US" dirty="0"/>
                    </a:p>
                    <a:p>
                      <a:r>
                        <a:rPr lang="en-US" dirty="0"/>
                        <a:t>DBS: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0.807</a:t>
                      </a:r>
                      <a:endParaRPr lang="en-US" dirty="0"/>
                    </a:p>
                    <a:p>
                      <a:r>
                        <a:rPr lang="en-US" dirty="0"/>
                        <a:t>CHS: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583.533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</a:t>
                      </a:r>
                      <a:endParaRPr lang="en-US" dirty="0"/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  <a:endParaRPr lang="en-US" dirty="0"/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2021-02-26  to 2022-03-03 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2021-04-07  to 2022-01-20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2020-12-28  to 2023-04-07 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28.33 to 81.48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42.29 to 75.00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11.11 to 85.19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16678"/>
                  </a:ext>
                </a:extLst>
              </a:tr>
              <a:tr h="10697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cases.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 has the highest average new deaths.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1 has the highest average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new_vaccinations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60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A494BEB-C1EF-094C-B6AC-E550F74DA013}"/>
              </a:ext>
            </a:extLst>
          </p:cNvPr>
          <p:cNvSpPr txBox="1"/>
          <p:nvPr/>
        </p:nvSpPr>
        <p:spPr>
          <a:xfrm>
            <a:off x="3144696" y="6342550"/>
            <a:ext cx="501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Interpretation for Fuzzy for country </a:t>
            </a:r>
            <a:r>
              <a:rPr lang="en-US" b="1" dirty="0"/>
              <a:t>Germany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3AF6B-B21C-3146-F17B-CB53423D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8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75C36C-CE88-B8E7-95FB-3E43B050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12121"/>
                </a:solidFill>
                <a:latin typeface="Roboto" panose="02000000000000000000" pitchFamily="2" charset="0"/>
              </a:rPr>
              <a:t>C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ompare all countries based on avg new cases and new deaths – K mean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45F876-D639-523F-A83A-E08307281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96107"/>
            <a:ext cx="7259357" cy="435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71F943-7E9C-BAF5-E474-651054390D5E}"/>
              </a:ext>
            </a:extLst>
          </p:cNvPr>
          <p:cNvSpPr txBox="1"/>
          <p:nvPr/>
        </p:nvSpPr>
        <p:spPr>
          <a:xfrm>
            <a:off x="8821270" y="2259106"/>
            <a:ext cx="2814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0 has 199 Countries</a:t>
            </a:r>
          </a:p>
          <a:p>
            <a:r>
              <a:rPr lang="en-US" dirty="0"/>
              <a:t>Cluster 1 has 1 Country</a:t>
            </a:r>
          </a:p>
          <a:p>
            <a:r>
              <a:rPr lang="en-US" dirty="0"/>
              <a:t>Cluster 2 has 15 Countries</a:t>
            </a:r>
          </a:p>
          <a:p>
            <a:r>
              <a:rPr lang="en-US" dirty="0"/>
              <a:t>Cluster 3 has 1 Country</a:t>
            </a:r>
          </a:p>
          <a:p>
            <a:r>
              <a:rPr lang="en-US" dirty="0"/>
              <a:t>Cluster 4 has 2 Countries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80365-C60D-4707-4C04-0BC08BF2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75C36C-CE88-B8E7-95FB-3E43B050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12121"/>
                </a:solidFill>
                <a:latin typeface="Roboto" panose="02000000000000000000" pitchFamily="2" charset="0"/>
              </a:rPr>
              <a:t>C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ompare all countries based on avg new cases and new deaths – Fuzzy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3BA104-3955-936A-B6D4-175F2D09A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5875" y="2073598"/>
            <a:ext cx="6135802" cy="3877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043C01-512E-FC3C-B85F-6C22556ED3E4}"/>
              </a:ext>
            </a:extLst>
          </p:cNvPr>
          <p:cNvSpPr txBox="1"/>
          <p:nvPr/>
        </p:nvSpPr>
        <p:spPr>
          <a:xfrm>
            <a:off x="8538883" y="2535145"/>
            <a:ext cx="2814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0 has 16 Countries</a:t>
            </a:r>
          </a:p>
          <a:p>
            <a:r>
              <a:rPr lang="en-US" dirty="0"/>
              <a:t>Cluster 1 has 7 Countries</a:t>
            </a:r>
          </a:p>
          <a:p>
            <a:r>
              <a:rPr lang="en-US" dirty="0"/>
              <a:t>Cluster 2 has 3 Countries</a:t>
            </a:r>
          </a:p>
          <a:p>
            <a:r>
              <a:rPr lang="en-US" dirty="0"/>
              <a:t>Cluster 3 has 191 Countries</a:t>
            </a:r>
          </a:p>
          <a:p>
            <a:r>
              <a:rPr lang="en-US" dirty="0"/>
              <a:t>Cluster 4 has 1 Country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5572C7-73D4-75F2-ADFF-B816C5D3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39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75C36C-CE88-B8E7-95FB-3E43B050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12121"/>
                </a:solidFill>
                <a:latin typeface="Roboto" panose="02000000000000000000" pitchFamily="2" charset="0"/>
              </a:rPr>
              <a:t>C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ompare all countries based on avg new cases and new deaths - Comparison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AB69B3-5DA6-B8FD-8A02-D1075A020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8619" y="1825625"/>
            <a:ext cx="5634762" cy="43513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9CB03-0803-7D44-8E07-419A6311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E7A55-A154-D573-15E6-5B27AF212AAA}"/>
              </a:ext>
            </a:extLst>
          </p:cNvPr>
          <p:cNvSpPr txBox="1"/>
          <p:nvPr/>
        </p:nvSpPr>
        <p:spPr>
          <a:xfrm>
            <a:off x="3111690" y="6311900"/>
            <a:ext cx="667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between cluster centers for K mean and fuzzy Clustering</a:t>
            </a:r>
          </a:p>
        </p:txBody>
      </p:sp>
    </p:spTree>
    <p:extLst>
      <p:ext uri="{BB962C8B-B14F-4D97-AF65-F5344CB8AC3E}">
        <p14:creationId xmlns:p14="http://schemas.microsoft.com/office/powerpoint/2010/main" val="216016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75C36C-CE88-B8E7-95FB-3E43B050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12121"/>
                </a:solidFill>
                <a:latin typeface="Roboto" panose="02000000000000000000" pitchFamily="2" charset="0"/>
              </a:rPr>
              <a:t>C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ompare all countries based on avg new cases and new deaths- Performance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34448B-4A51-8D01-C330-27A865122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1285" y="1949612"/>
            <a:ext cx="648481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BE046-227C-4790-D865-00D3E2ED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434" y="1949612"/>
            <a:ext cx="4724400" cy="4394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DC59C-8AFA-E6CC-AFC3-A76338BE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05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75C36C-CE88-B8E7-95FB-3E43B050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12121"/>
                </a:solidFill>
                <a:latin typeface="Roboto" panose="02000000000000000000" pitchFamily="2" charset="0"/>
              </a:rPr>
              <a:t>Conclusion</a:t>
            </a: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2006C70-6243-9C81-A841-2563732D0F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83106-8744-4EEE-CDD0-D76BE2FF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92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4B1A9C-9BC3-1DAF-10F4-D525EDFD2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609" y="2794881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Thank You</a:t>
            </a:r>
          </a:p>
        </p:txBody>
      </p:sp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3E329827-1D03-395B-1881-EBFEA4BB4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2537B-6781-3B4A-7DCA-2949F095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A5788AC-91B3-6735-54E2-25AE83313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9" y="451643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Importance of Clustering on COVID-19 Data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Aims of this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FB80F-CC9F-8A8B-E6E9-26638D0A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2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Literature Review and Findings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019208-7615-6CC5-0385-A0091BBBD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937522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2ACB9-0B4B-73CA-53CF-12A3D66C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4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307403-1BA7-316C-90DD-B98D21D4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Research Gap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93F5E-02B7-1ED1-78A6-1B3F393DE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Absence of Comparative studies</a:t>
            </a:r>
          </a:p>
          <a:p>
            <a:r>
              <a:rPr lang="en-US" dirty="0"/>
              <a:t>Normalization, outlier removal - impact on clustering performance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E518B2-7078-201E-3B2C-DEA140F3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FED87-9FD5-A3DE-2B12-9C774BD72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Data Collection 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Data Preprocessing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	Cleaning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	Imputation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	Feature Selection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Clustering Application: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	K- Mean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	Fuzzy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FAE36-7E84-3DC5-9F08-9F6374E1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1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and Preprocessing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CB55828-0CBA-33D9-D9D5-9C650C086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Step 1: Collecting Data (Source: Our World in Data)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Step 2: Missing Values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Step 3: Filtering Data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Step 4: Preliminary COVID-19 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7179F-6AC3-A185-8368-3E2B73F0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4" y="1396686"/>
            <a:ext cx="3240506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and Preprocessing – Preliminary analysis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CB55828-0CBA-33D9-D9D5-9C650C086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0153" y="1526033"/>
            <a:ext cx="6194318" cy="42129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The Dataset Contains </a:t>
            </a:r>
            <a:r>
              <a:rPr lang="en-US" b="0" i="0" dirty="0">
                <a:effectLst/>
              </a:rPr>
              <a:t>358,646 entries with 67 variables.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The dataset contains several data points related to COVID-19 for example new cases, new deaths, vaccinations, location , date and so on.</a:t>
            </a:r>
            <a:endParaRPr lang="en-US" b="0" i="0" dirty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255 unique countries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Range of date 1</a:t>
            </a:r>
            <a:r>
              <a:rPr lang="en-US" baseline="30000" dirty="0"/>
              <a:t>st</a:t>
            </a:r>
            <a:r>
              <a:rPr lang="en-US" dirty="0"/>
              <a:t> January 2020 to 22</a:t>
            </a:r>
            <a:r>
              <a:rPr lang="en-US" baseline="30000" dirty="0"/>
              <a:t>nd</a:t>
            </a:r>
            <a:r>
              <a:rPr lang="en-US" dirty="0"/>
              <a:t> November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27034-9367-64C0-0AFE-3E6C5DDA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5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4916-12EB-AA9A-3685-5D4F32C6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/>
              <a:t>Data Collection and Preprocessing – Preliminary analysis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EA56A-9613-7119-CF82-641CE528F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1" r="2" b="3"/>
          <a:stretch/>
        </p:blipFill>
        <p:spPr>
          <a:xfrm>
            <a:off x="615474" y="2037370"/>
            <a:ext cx="7751602" cy="4764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2CCC6-F625-8DD6-D3AF-3422D6E1A5BA}"/>
              </a:ext>
            </a:extLst>
          </p:cNvPr>
          <p:cNvSpPr txBox="1"/>
          <p:nvPr/>
        </p:nvSpPr>
        <p:spPr>
          <a:xfrm>
            <a:off x="9300137" y="2280621"/>
            <a:ext cx="1983559" cy="369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United States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India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China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Brazil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France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Germany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United Kingdom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South Korea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Italy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Russia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F72C6-BF21-2A74-6E3D-43EA043C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2AE7F-7DFB-E744-912B-B882BCC20C1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613E8-5C95-75C4-0913-F6C31DC71D56}"/>
              </a:ext>
            </a:extLst>
          </p:cNvPr>
          <p:cNvSpPr txBox="1"/>
          <p:nvPr/>
        </p:nvSpPr>
        <p:spPr>
          <a:xfrm>
            <a:off x="2073377" y="6538912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Ten countries based on COVID-19 cases</a:t>
            </a:r>
          </a:p>
        </p:txBody>
      </p:sp>
    </p:spTree>
    <p:extLst>
      <p:ext uri="{BB962C8B-B14F-4D97-AF65-F5344CB8AC3E}">
        <p14:creationId xmlns:p14="http://schemas.microsoft.com/office/powerpoint/2010/main" val="418130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8851</TotalTime>
  <Words>1330</Words>
  <Application>Microsoft Macintosh PowerPoint</Application>
  <PresentationFormat>Widescreen</PresentationFormat>
  <Paragraphs>376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Office Theme</vt:lpstr>
      <vt:lpstr>PowerPoint Presentation</vt:lpstr>
      <vt:lpstr>Contents</vt:lpstr>
      <vt:lpstr>Introduction</vt:lpstr>
      <vt:lpstr>Literature Review and Findings</vt:lpstr>
      <vt:lpstr>Research Gap</vt:lpstr>
      <vt:lpstr>Methodology</vt:lpstr>
      <vt:lpstr>Data Collection and Preprocessing</vt:lpstr>
      <vt:lpstr>Data Collection and Preprocessing – Preliminary analysis</vt:lpstr>
      <vt:lpstr>Data Collection and Preprocessing – Preliminary analysis</vt:lpstr>
      <vt:lpstr>Data Collection and Preprocessing – Preliminary analysis</vt:lpstr>
      <vt:lpstr>Feature Selection</vt:lpstr>
      <vt:lpstr>Clustering: K mean </vt:lpstr>
      <vt:lpstr>PowerPoint Presentation</vt:lpstr>
      <vt:lpstr>PowerPoint Presentation</vt:lpstr>
      <vt:lpstr>Interpretation for K mean Clustering</vt:lpstr>
      <vt:lpstr>Interpretation for K mean Clustering</vt:lpstr>
      <vt:lpstr>Clustering: Fuzzy</vt:lpstr>
      <vt:lpstr>PowerPoint Presentation</vt:lpstr>
      <vt:lpstr>PowerPoint Presentation</vt:lpstr>
      <vt:lpstr>Interpretation for Fuzzy Clustering</vt:lpstr>
      <vt:lpstr>Interpretation for Fuzzy Clustering</vt:lpstr>
      <vt:lpstr>Compare all countries based on avg new cases and new deaths – K mean</vt:lpstr>
      <vt:lpstr>Compare all countries based on avg new cases and new deaths – Fuzzy </vt:lpstr>
      <vt:lpstr>Compare all countries based on avg new cases and new deaths - Comparison</vt:lpstr>
      <vt:lpstr>Compare all countries based on avg new cases and new deaths- Performance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Tonmoy Deb Chowdhury</dc:creator>
  <cp:lastModifiedBy>Tonmoy Deb Chowdhury</cp:lastModifiedBy>
  <cp:revision>147</cp:revision>
  <dcterms:created xsi:type="dcterms:W3CDTF">2024-03-12T20:00:14Z</dcterms:created>
  <dcterms:modified xsi:type="dcterms:W3CDTF">2024-03-18T23:45:10Z</dcterms:modified>
</cp:coreProperties>
</file>